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49"/>
  </p:handoutMasterIdLst>
  <p:sldIdLst>
    <p:sldId id="288" r:id="rId3"/>
    <p:sldId id="651" r:id="rId5"/>
    <p:sldId id="289" r:id="rId6"/>
    <p:sldId id="295" r:id="rId7"/>
    <p:sldId id="503" r:id="rId8"/>
    <p:sldId id="303" r:id="rId9"/>
    <p:sldId id="558" r:id="rId10"/>
    <p:sldId id="504" r:id="rId11"/>
    <p:sldId id="506" r:id="rId12"/>
    <p:sldId id="507" r:id="rId13"/>
    <p:sldId id="589" r:id="rId14"/>
    <p:sldId id="439" r:id="rId15"/>
    <p:sldId id="509" r:id="rId16"/>
    <p:sldId id="438" r:id="rId17"/>
    <p:sldId id="514" r:id="rId18"/>
    <p:sldId id="437" r:id="rId19"/>
    <p:sldId id="568" r:id="rId20"/>
    <p:sldId id="440" r:id="rId21"/>
    <p:sldId id="590" r:id="rId22"/>
    <p:sldId id="591" r:id="rId23"/>
    <p:sldId id="519" r:id="rId24"/>
    <p:sldId id="592" r:id="rId25"/>
    <p:sldId id="594" r:id="rId26"/>
    <p:sldId id="520" r:id="rId27"/>
    <p:sldId id="615" r:id="rId28"/>
    <p:sldId id="616" r:id="rId29"/>
    <p:sldId id="614" r:id="rId30"/>
    <p:sldId id="613" r:id="rId31"/>
    <p:sldId id="620" r:id="rId32"/>
    <p:sldId id="617" r:id="rId33"/>
    <p:sldId id="618" r:id="rId34"/>
    <p:sldId id="637" r:id="rId35"/>
    <p:sldId id="619" r:id="rId36"/>
    <p:sldId id="634" r:id="rId37"/>
    <p:sldId id="638" r:id="rId38"/>
    <p:sldId id="635" r:id="rId39"/>
    <p:sldId id="636" r:id="rId40"/>
    <p:sldId id="639" r:id="rId41"/>
    <p:sldId id="521" r:id="rId42"/>
    <p:sldId id="522" r:id="rId43"/>
    <p:sldId id="642" r:id="rId44"/>
    <p:sldId id="513" r:id="rId45"/>
    <p:sldId id="640" r:id="rId46"/>
    <p:sldId id="643" r:id="rId47"/>
    <p:sldId id="695" r:id="rId48"/>
  </p:sldIdLst>
  <p:sldSz cx="9144000" cy="5143500" type="screen16x9"/>
  <p:notesSz cx="6858000" cy="9144000"/>
  <p:custDataLst>
    <p:tags r:id="rId54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-162" y="-1476"/>
      </p:cViewPr>
      <p:guideLst>
        <p:guide orient="horz" pos="1779"/>
        <p:guide pos="27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4" Type="http://schemas.openxmlformats.org/officeDocument/2006/relationships/tags" Target="tags/tag64.xml"/><Relationship Id="rId53" Type="http://schemas.openxmlformats.org/officeDocument/2006/relationships/commentAuthors" Target="commentAuthors.xml"/><Relationship Id="rId52" Type="http://schemas.openxmlformats.org/officeDocument/2006/relationships/tableStyles" Target="tableStyles.xml"/><Relationship Id="rId51" Type="http://schemas.openxmlformats.org/officeDocument/2006/relationships/viewProps" Target="viewProps.xml"/><Relationship Id="rId50" Type="http://schemas.openxmlformats.org/officeDocument/2006/relationships/presProps" Target="presProps.xml"/><Relationship Id="rId5" Type="http://schemas.openxmlformats.org/officeDocument/2006/relationships/slide" Target="slides/slide2.xml"/><Relationship Id="rId49" Type="http://schemas.openxmlformats.org/officeDocument/2006/relationships/handoutMaster" Target="handoutMasters/handoutMaster1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E734D7E-DDC1-43BA-BA84-4A1CFE3D341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482600"/>
            <a:ext cx="9144000" cy="45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254000" y="113268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293228" y="29259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6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3" Type="http://schemas.openxmlformats.org/officeDocument/2006/relationships/notesSlide" Target="../notesSlides/notesSlide16.xml"/><Relationship Id="rId22" Type="http://schemas.openxmlformats.org/officeDocument/2006/relationships/slideLayout" Target="../slideLayouts/slideLayout15.xml"/><Relationship Id="rId21" Type="http://schemas.openxmlformats.org/officeDocument/2006/relationships/tags" Target="../tags/tag47.xml"/><Relationship Id="rId20" Type="http://schemas.openxmlformats.org/officeDocument/2006/relationships/tags" Target="../tags/tag46.xml"/><Relationship Id="rId2" Type="http://schemas.openxmlformats.org/officeDocument/2006/relationships/tags" Target="../tags/tag28.xml"/><Relationship Id="rId19" Type="http://schemas.openxmlformats.org/officeDocument/2006/relationships/tags" Target="../tags/tag45.xml"/><Relationship Id="rId18" Type="http://schemas.openxmlformats.org/officeDocument/2006/relationships/tags" Target="../tags/tag44.xml"/><Relationship Id="rId17" Type="http://schemas.openxmlformats.org/officeDocument/2006/relationships/tags" Target="../tags/tag43.xml"/><Relationship Id="rId16" Type="http://schemas.openxmlformats.org/officeDocument/2006/relationships/tags" Target="../tags/tag42.xml"/><Relationship Id="rId15" Type="http://schemas.openxmlformats.org/officeDocument/2006/relationships/tags" Target="../tags/tag41.xml"/><Relationship Id="rId14" Type="http://schemas.openxmlformats.org/officeDocument/2006/relationships/tags" Target="../tags/tag40.xml"/><Relationship Id="rId13" Type="http://schemas.openxmlformats.org/officeDocument/2006/relationships/tags" Target="../tags/tag39.xml"/><Relationship Id="rId12" Type="http://schemas.openxmlformats.org/officeDocument/2006/relationships/tags" Target="../tags/tag38.xml"/><Relationship Id="rId11" Type="http://schemas.openxmlformats.org/officeDocument/2006/relationships/tags" Target="../tags/tag37.xml"/><Relationship Id="rId10" Type="http://schemas.openxmlformats.org/officeDocument/2006/relationships/tags" Target="../tags/tag36.xml"/><Relationship Id="rId1" Type="http://schemas.openxmlformats.org/officeDocument/2006/relationships/tags" Target="../tags/tag2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image" Target="../media/image8.png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9" Type="http://schemas.openxmlformats.org/officeDocument/2006/relationships/notesSlide" Target="../notesSlides/notesSlide17.xml"/><Relationship Id="rId18" Type="http://schemas.openxmlformats.org/officeDocument/2006/relationships/slideLayout" Target="../slideLayouts/slideLayout15.xml"/><Relationship Id="rId17" Type="http://schemas.openxmlformats.org/officeDocument/2006/relationships/tags" Target="../tags/tag63.xml"/><Relationship Id="rId16" Type="http://schemas.openxmlformats.org/officeDocument/2006/relationships/tags" Target="../tags/tag62.xml"/><Relationship Id="rId15" Type="http://schemas.openxmlformats.org/officeDocument/2006/relationships/tags" Target="../tags/tag61.xml"/><Relationship Id="rId14" Type="http://schemas.openxmlformats.org/officeDocument/2006/relationships/tags" Target="../tags/tag60.xml"/><Relationship Id="rId13" Type="http://schemas.openxmlformats.org/officeDocument/2006/relationships/tags" Target="../tags/tag59.xml"/><Relationship Id="rId12" Type="http://schemas.openxmlformats.org/officeDocument/2006/relationships/tags" Target="../tags/tag58.xml"/><Relationship Id="rId11" Type="http://schemas.openxmlformats.org/officeDocument/2006/relationships/tags" Target="../tags/tag57.xml"/><Relationship Id="rId10" Type="http://schemas.openxmlformats.org/officeDocument/2006/relationships/tags" Target="../tags/tag56.xml"/><Relationship Id="rId1" Type="http://schemas.openxmlformats.org/officeDocument/2006/relationships/tags" Target="../tags/tag4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6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" Target="slide3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slide" Target="slide4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8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5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9.xml"/><Relationship Id="rId8" Type="http://schemas.openxmlformats.org/officeDocument/2006/relationships/tags" Target="../tags/tag18.xml"/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1" Type="http://schemas.openxmlformats.org/officeDocument/2006/relationships/notesSlide" Target="../notesSlides/notesSlide8.xml"/><Relationship Id="rId10" Type="http://schemas.openxmlformats.org/officeDocument/2006/relationships/slideLayout" Target="../slideLayouts/slideLayout15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663065"/>
            <a:ext cx="2453005" cy="35242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17378" y="436017"/>
            <a:ext cx="1331018" cy="385100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593975" y="1597025"/>
            <a:ext cx="3956050" cy="128460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舞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蹈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鉴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赏</a:t>
            </a:r>
            <a:endParaRPr lang="zh-CN" altLang="zh-CN" sz="48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15645" y="1364615"/>
            <a:ext cx="7816850" cy="26117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20世纪50年代初，政府大力推动舞蹈领域的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抢救遗产”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工作。一方面，有效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考察、搜集与整理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散见于民间的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舞蹈遗产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，并进一步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加工与创作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；另一方面，对戏曲舞蹈进行传承和发展，使其成为独立的舞蹈艺术。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在各民族自然传承的舞蹈中，其基本风格往往体现在一部分民间艺人身上。这民间舞蹈家大多是农民，长期以来身份低下，过着贫困、颠沛流离的生活。因此，“抢救遗产”工作，事实上是对这些身怀技艺的民间艺人及其艺术的拯救。</a:t>
            </a: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3380" y="1292225"/>
            <a:ext cx="6213475" cy="26117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这项工作也可以说是“延安新秧歌运动”的延续和发展。通过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收集和整理民间舞蹈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，本着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取其精华、去其糟粕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的原则，对我国民族民间舞进行提炼、加工、整理与再创造。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中华人民共和国成立后的十多年中，在毛主席提倡的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“百花齐放”“推陈出新”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方针的指引下，涌现出了一批具有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浓郁民族地域特色、洋溢着时代气息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的优秀舞蹈作品，如戴爱莲的《荷花舞》《飞天》，贾作光的《鄂尔多斯舞》等。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1"/>
          <a:srcRect l="30901" r="19897" b="5029"/>
          <a:stretch>
            <a:fillRect/>
          </a:stretch>
        </p:blipFill>
        <p:spPr>
          <a:xfrm>
            <a:off x="6734810" y="953770"/>
            <a:ext cx="2115185" cy="30695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54685" y="1462405"/>
            <a:ext cx="7790815" cy="298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0480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1976年之后，伴随着中国改革开放的进程，中国民族民间舞步入了新的发展时期。在这一历史性社会变革中，人们的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思维方式、价值观念、心理状态和审美意识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都发生了变化。文艺思潮集中探讨了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对传统文化、观念的反思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，探索它们在中国现代化进程中的意义与价值。同时，在邓小平同志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“实事求是、解放思想”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的号召下，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“百花齐放、百家争鸣”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的方针得到了进一步的推广。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8965" y="1496695"/>
            <a:ext cx="7633335" cy="25863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习近平总书记曾指出，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“文艺创作方法有一百条、一千条，但最根本、最关键、最牢靠的办法是扎根人民、扎根生活”</a:t>
            </a:r>
            <a:r>
              <a:rPr 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。各族人民的劳动与生活是舞蹈创作不竭的灵感来源，民族民间舞是我国非物质文化遗产重要的组成部分，以其独特的风格与形象赞颂时代、陶冶人们的情操、净化人们的心灵、丰富人们的生活。</a:t>
            </a: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72440" y="781050"/>
            <a:ext cx="8229600" cy="11137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 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800">
                <a:ea typeface="宋体" panose="02010600030101010101" pitchFamily="2" charset="-122"/>
                <a:sym typeface="+mn-ea"/>
              </a:rPr>
              <a:t>舞蹈工作者要善于捕捉生活中的闪光点，用心灵感受人民当下最真切的情感，才能获得艺术生命的不竭源泉。</a:t>
            </a:r>
            <a:endParaRPr lang="zh-CN" altLang="en-US" sz="1800" b="0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1894205" y="2696210"/>
            <a:ext cx="1586865" cy="1563370"/>
            <a:chOff x="4590714" y="544997"/>
            <a:chExt cx="1415386" cy="1397821"/>
          </a:xfrm>
        </p:grpSpPr>
        <p:sp>
          <p:nvSpPr>
            <p:cNvPr id="77" name="椭圆 76"/>
            <p:cNvSpPr/>
            <p:nvPr/>
          </p:nvSpPr>
          <p:spPr>
            <a:xfrm>
              <a:off x="4590714" y="544997"/>
              <a:ext cx="1415386" cy="1397821"/>
            </a:xfrm>
            <a:prstGeom prst="ellipse">
              <a:avLst/>
            </a:prstGeom>
            <a:gradFill flip="none" rotWithShape="1">
              <a:gsLst>
                <a:gs pos="100000">
                  <a:srgbClr val="F3F3F3"/>
                </a:gs>
                <a:gs pos="0">
                  <a:srgbClr val="ADADAD"/>
                </a:gs>
              </a:gsLst>
              <a:lin ang="2700000" scaled="1"/>
              <a:tileRect/>
            </a:gradFill>
            <a:ln w="155575">
              <a:gradFill flip="none" rotWithShape="1">
                <a:gsLst>
                  <a:gs pos="100000">
                    <a:srgbClr val="FBFBFB"/>
                  </a:gs>
                  <a:gs pos="0">
                    <a:srgbClr val="B5B5B5"/>
                  </a:gs>
                </a:gsLst>
                <a:lin ang="13500000" scaled="1"/>
                <a:tileRect/>
              </a:gradFill>
            </a:ln>
            <a:effectLst>
              <a:outerShdw blurRad="152400" dist="1143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4781694" y="733607"/>
              <a:ext cx="1033425" cy="1020600"/>
            </a:xfrm>
            <a:prstGeom prst="ellipse">
              <a:avLst/>
            </a:prstGeom>
            <a:solidFill>
              <a:schemeClr val="accent3"/>
            </a:solidFill>
            <a:ln w="14288" cap="flat">
              <a:noFill/>
              <a:prstDash val="solid"/>
              <a:miter lim="800000"/>
            </a:ln>
            <a:effectLst>
              <a:innerShdw blurRad="88900" dist="63500" dir="13500000">
                <a:prstClr val="black">
                  <a:alpha val="50000"/>
                </a:prstClr>
              </a:innerShdw>
            </a:effectLst>
          </p:spPr>
          <p:txBody>
            <a:bodyPr lIns="68271" tIns="34136" rIns="68271" bIns="34136"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9" name="Freeform 55"/>
            <p:cNvSpPr/>
            <p:nvPr/>
          </p:nvSpPr>
          <p:spPr bwMode="auto">
            <a:xfrm>
              <a:off x="5114604" y="1004798"/>
              <a:ext cx="715974" cy="672912"/>
            </a:xfrm>
            <a:custGeom>
              <a:avLst/>
              <a:gdLst>
                <a:gd name="T0" fmla="*/ 137 w 303"/>
                <a:gd name="T1" fmla="*/ 288 h 288"/>
                <a:gd name="T2" fmla="*/ 0 w 303"/>
                <a:gd name="T3" fmla="*/ 174 h 288"/>
                <a:gd name="T4" fmla="*/ 2 w 303"/>
                <a:gd name="T5" fmla="*/ 15 h 288"/>
                <a:gd name="T6" fmla="*/ 54 w 303"/>
                <a:gd name="T7" fmla="*/ 10 h 288"/>
                <a:gd name="T8" fmla="*/ 85 w 303"/>
                <a:gd name="T9" fmla="*/ 43 h 288"/>
                <a:gd name="T10" fmla="*/ 106 w 303"/>
                <a:gd name="T11" fmla="*/ 22 h 288"/>
                <a:gd name="T12" fmla="*/ 128 w 303"/>
                <a:gd name="T13" fmla="*/ 0 h 288"/>
                <a:gd name="T14" fmla="*/ 303 w 303"/>
                <a:gd name="T15" fmla="*/ 150 h 288"/>
                <a:gd name="T16" fmla="*/ 137 w 303"/>
                <a:gd name="T17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3" h="288">
                  <a:moveTo>
                    <a:pt x="137" y="288"/>
                  </a:moveTo>
                  <a:lnTo>
                    <a:pt x="0" y="174"/>
                  </a:lnTo>
                  <a:lnTo>
                    <a:pt x="2" y="15"/>
                  </a:lnTo>
                  <a:lnTo>
                    <a:pt x="54" y="10"/>
                  </a:lnTo>
                  <a:lnTo>
                    <a:pt x="85" y="43"/>
                  </a:lnTo>
                  <a:lnTo>
                    <a:pt x="106" y="22"/>
                  </a:lnTo>
                  <a:lnTo>
                    <a:pt x="128" y="0"/>
                  </a:lnTo>
                  <a:lnTo>
                    <a:pt x="303" y="150"/>
                  </a:lnTo>
                  <a:lnTo>
                    <a:pt x="137" y="288"/>
                  </a:lnTo>
                  <a:close/>
                </a:path>
              </a:pathLst>
            </a:custGeom>
            <a:gradFill flip="none" rotWithShape="1">
              <a:gsLst>
                <a:gs pos="73000">
                  <a:srgbClr val="0D0D0D">
                    <a:alpha val="0"/>
                  </a:srgb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  <a:gs pos="0">
                  <a:schemeClr val="tx1">
                    <a:lumMod val="95000"/>
                    <a:lumOff val="5000"/>
                    <a:alpha val="5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675630" y="2145665"/>
            <a:ext cx="1550670" cy="1524635"/>
            <a:chOff x="3501296" y="1616288"/>
            <a:chExt cx="1415386" cy="1397821"/>
          </a:xfrm>
        </p:grpSpPr>
        <p:sp>
          <p:nvSpPr>
            <p:cNvPr id="81" name="椭圆 80"/>
            <p:cNvSpPr/>
            <p:nvPr/>
          </p:nvSpPr>
          <p:spPr>
            <a:xfrm>
              <a:off x="3501296" y="1616288"/>
              <a:ext cx="1415386" cy="1397821"/>
            </a:xfrm>
            <a:prstGeom prst="ellipse">
              <a:avLst/>
            </a:prstGeom>
            <a:gradFill flip="none" rotWithShape="1">
              <a:gsLst>
                <a:gs pos="100000">
                  <a:srgbClr val="F3F3F3"/>
                </a:gs>
                <a:gs pos="0">
                  <a:srgbClr val="ADADAD"/>
                </a:gs>
              </a:gsLst>
              <a:lin ang="2700000" scaled="1"/>
              <a:tileRect/>
            </a:gradFill>
            <a:ln w="155575">
              <a:gradFill flip="none" rotWithShape="1">
                <a:gsLst>
                  <a:gs pos="100000">
                    <a:srgbClr val="FBFBFB"/>
                  </a:gs>
                  <a:gs pos="0">
                    <a:srgbClr val="B5B5B5"/>
                  </a:gs>
                </a:gsLst>
                <a:lin ang="13500000" scaled="1"/>
                <a:tileRect/>
              </a:gradFill>
            </a:ln>
            <a:effectLst>
              <a:outerShdw blurRad="152400" dist="1143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692276" y="1804897"/>
              <a:ext cx="1033425" cy="1020600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</a:ln>
            <a:effectLst>
              <a:innerShdw blurRad="88900" dist="88900" dir="13500000">
                <a:prstClr val="black">
                  <a:alpha val="50000"/>
                </a:prstClr>
              </a:innerShdw>
            </a:effectLst>
          </p:spPr>
          <p:txBody>
            <a:bodyPr lIns="68271" tIns="34136" rIns="68271" bIns="34136"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Freeform 58"/>
            <p:cNvSpPr/>
            <p:nvPr/>
          </p:nvSpPr>
          <p:spPr bwMode="auto">
            <a:xfrm>
              <a:off x="3999421" y="2083192"/>
              <a:ext cx="733652" cy="665903"/>
            </a:xfrm>
            <a:custGeom>
              <a:avLst/>
              <a:gdLst>
                <a:gd name="T0" fmla="*/ 137 w 310"/>
                <a:gd name="T1" fmla="*/ 285 h 285"/>
                <a:gd name="T2" fmla="*/ 0 w 310"/>
                <a:gd name="T3" fmla="*/ 171 h 285"/>
                <a:gd name="T4" fmla="*/ 2 w 310"/>
                <a:gd name="T5" fmla="*/ 12 h 285"/>
                <a:gd name="T6" fmla="*/ 54 w 310"/>
                <a:gd name="T7" fmla="*/ 7 h 285"/>
                <a:gd name="T8" fmla="*/ 87 w 310"/>
                <a:gd name="T9" fmla="*/ 40 h 285"/>
                <a:gd name="T10" fmla="*/ 97 w 310"/>
                <a:gd name="T11" fmla="*/ 7 h 285"/>
                <a:gd name="T12" fmla="*/ 137 w 310"/>
                <a:gd name="T13" fmla="*/ 0 h 285"/>
                <a:gd name="T14" fmla="*/ 310 w 310"/>
                <a:gd name="T15" fmla="*/ 150 h 285"/>
                <a:gd name="T16" fmla="*/ 137 w 310"/>
                <a:gd name="T17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285">
                  <a:moveTo>
                    <a:pt x="137" y="285"/>
                  </a:moveTo>
                  <a:lnTo>
                    <a:pt x="0" y="171"/>
                  </a:lnTo>
                  <a:lnTo>
                    <a:pt x="2" y="12"/>
                  </a:lnTo>
                  <a:lnTo>
                    <a:pt x="54" y="7"/>
                  </a:lnTo>
                  <a:lnTo>
                    <a:pt x="87" y="40"/>
                  </a:lnTo>
                  <a:lnTo>
                    <a:pt x="97" y="7"/>
                  </a:lnTo>
                  <a:lnTo>
                    <a:pt x="137" y="0"/>
                  </a:lnTo>
                  <a:lnTo>
                    <a:pt x="310" y="150"/>
                  </a:lnTo>
                  <a:lnTo>
                    <a:pt x="137" y="285"/>
                  </a:lnTo>
                  <a:close/>
                </a:path>
              </a:pathLst>
            </a:custGeom>
            <a:gradFill flip="none" rotWithShape="1">
              <a:gsLst>
                <a:gs pos="73000">
                  <a:srgbClr val="0D0D0D">
                    <a:alpha val="0"/>
                  </a:srgb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  <a:gs pos="0">
                  <a:schemeClr val="tx1">
                    <a:lumMod val="95000"/>
                    <a:lumOff val="5000"/>
                    <a:alpha val="5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3796030" y="2414905"/>
            <a:ext cx="1541780" cy="1558290"/>
            <a:chOff x="4898453" y="2435547"/>
            <a:chExt cx="1415386" cy="1397821"/>
          </a:xfrm>
        </p:grpSpPr>
        <p:sp>
          <p:nvSpPr>
            <p:cNvPr id="85" name="椭圆 84"/>
            <p:cNvSpPr/>
            <p:nvPr/>
          </p:nvSpPr>
          <p:spPr>
            <a:xfrm>
              <a:off x="4898453" y="2435547"/>
              <a:ext cx="1415386" cy="1397821"/>
            </a:xfrm>
            <a:prstGeom prst="ellipse">
              <a:avLst/>
            </a:prstGeom>
            <a:gradFill flip="none" rotWithShape="1">
              <a:gsLst>
                <a:gs pos="100000">
                  <a:srgbClr val="F3F3F3"/>
                </a:gs>
                <a:gs pos="0">
                  <a:srgbClr val="ADADAD"/>
                </a:gs>
              </a:gsLst>
              <a:lin ang="2700000" scaled="1"/>
              <a:tileRect/>
            </a:gradFill>
            <a:ln w="155575">
              <a:gradFill flip="none" rotWithShape="1">
                <a:gsLst>
                  <a:gs pos="100000">
                    <a:srgbClr val="FBFBFB"/>
                  </a:gs>
                  <a:gs pos="0">
                    <a:srgbClr val="B5B5B5"/>
                  </a:gs>
                </a:gsLst>
                <a:lin ang="13500000" scaled="1"/>
                <a:tileRect/>
              </a:gradFill>
            </a:ln>
            <a:effectLst>
              <a:outerShdw blurRad="152400" dist="1143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089433" y="2624156"/>
              <a:ext cx="1033425" cy="1020600"/>
            </a:xfrm>
            <a:prstGeom prst="ellipse">
              <a:avLst/>
            </a:prstGeom>
            <a:solidFill>
              <a:schemeClr val="accent2"/>
            </a:solidFill>
            <a:ln w="14288" cap="flat">
              <a:noFill/>
              <a:prstDash val="solid"/>
              <a:miter lim="800000"/>
            </a:ln>
            <a:effectLst>
              <a:innerShdw blurRad="88900" dist="88900" dir="13500000">
                <a:prstClr val="black">
                  <a:alpha val="50000"/>
                </a:prstClr>
              </a:innerShdw>
            </a:effectLst>
          </p:spPr>
          <p:txBody>
            <a:bodyPr lIns="68271" tIns="34136" rIns="68271" bIns="34136"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Freeform 61"/>
            <p:cNvSpPr/>
            <p:nvPr/>
          </p:nvSpPr>
          <p:spPr bwMode="auto">
            <a:xfrm>
              <a:off x="5384231" y="2893457"/>
              <a:ext cx="732433" cy="668239"/>
            </a:xfrm>
            <a:custGeom>
              <a:avLst/>
              <a:gdLst>
                <a:gd name="T0" fmla="*/ 140 w 310"/>
                <a:gd name="T1" fmla="*/ 286 h 286"/>
                <a:gd name="T2" fmla="*/ 0 w 310"/>
                <a:gd name="T3" fmla="*/ 172 h 286"/>
                <a:gd name="T4" fmla="*/ 2 w 310"/>
                <a:gd name="T5" fmla="*/ 12 h 286"/>
                <a:gd name="T6" fmla="*/ 57 w 310"/>
                <a:gd name="T7" fmla="*/ 7 h 286"/>
                <a:gd name="T8" fmla="*/ 88 w 310"/>
                <a:gd name="T9" fmla="*/ 41 h 286"/>
                <a:gd name="T10" fmla="*/ 97 w 310"/>
                <a:gd name="T11" fmla="*/ 7 h 286"/>
                <a:gd name="T12" fmla="*/ 135 w 310"/>
                <a:gd name="T13" fmla="*/ 0 h 286"/>
                <a:gd name="T14" fmla="*/ 310 w 310"/>
                <a:gd name="T15" fmla="*/ 150 h 286"/>
                <a:gd name="T16" fmla="*/ 140 w 310"/>
                <a:gd name="T17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286">
                  <a:moveTo>
                    <a:pt x="140" y="286"/>
                  </a:moveTo>
                  <a:lnTo>
                    <a:pt x="0" y="172"/>
                  </a:lnTo>
                  <a:lnTo>
                    <a:pt x="2" y="12"/>
                  </a:lnTo>
                  <a:lnTo>
                    <a:pt x="57" y="7"/>
                  </a:lnTo>
                  <a:lnTo>
                    <a:pt x="88" y="41"/>
                  </a:lnTo>
                  <a:lnTo>
                    <a:pt x="97" y="7"/>
                  </a:lnTo>
                  <a:lnTo>
                    <a:pt x="135" y="0"/>
                  </a:lnTo>
                  <a:lnTo>
                    <a:pt x="310" y="150"/>
                  </a:lnTo>
                  <a:lnTo>
                    <a:pt x="140" y="286"/>
                  </a:lnTo>
                  <a:close/>
                </a:path>
              </a:pathLst>
            </a:custGeom>
            <a:gradFill flip="none" rotWithShape="1">
              <a:gsLst>
                <a:gs pos="73000">
                  <a:srgbClr val="0D0D0D">
                    <a:alpha val="0"/>
                  </a:srgb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  <a:gs pos="0">
                  <a:schemeClr val="tx1">
                    <a:lumMod val="95000"/>
                    <a:lumOff val="5000"/>
                    <a:alpha val="5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92" name="文本框 91"/>
          <p:cNvSpPr txBox="1"/>
          <p:nvPr>
            <p:custDataLst>
              <p:tags r:id="rId1"/>
            </p:custDataLst>
          </p:nvPr>
        </p:nvSpPr>
        <p:spPr>
          <a:xfrm>
            <a:off x="1936750" y="3092450"/>
            <a:ext cx="1029970" cy="7423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noAutofit/>
          </a:bodyPr>
          <a:p>
            <a:pPr indent="284480"/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抢救</a:t>
            </a:r>
            <a:endParaRPr lang="zh-CN" altLang="en-US" sz="2000" b="1">
              <a:solidFill>
                <a:schemeClr val="bg1"/>
              </a:solidFill>
              <a:ea typeface="宋体" panose="02010600030101010101" pitchFamily="2" charset="-122"/>
            </a:endParaRPr>
          </a:p>
          <a:p>
            <a:pPr indent="284480"/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遗产</a:t>
            </a:r>
            <a:endParaRPr lang="en-US" altLang="zh-CN" sz="20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93" name="文本框 92"/>
          <p:cNvSpPr txBox="1"/>
          <p:nvPr>
            <p:custDataLst>
              <p:tags r:id="rId2"/>
            </p:custDataLst>
          </p:nvPr>
        </p:nvSpPr>
        <p:spPr>
          <a:xfrm>
            <a:off x="5564505" y="2543175"/>
            <a:ext cx="1226820" cy="655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noAutofit/>
          </a:bodyPr>
          <a:p>
            <a:pPr indent="284480"/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扎根人民</a:t>
            </a:r>
            <a:endParaRPr lang="zh-CN" altLang="en-US" sz="2000" b="1">
              <a:solidFill>
                <a:schemeClr val="bg1"/>
              </a:solidFill>
              <a:ea typeface="宋体" panose="02010600030101010101" pitchFamily="2" charset="-122"/>
            </a:endParaRPr>
          </a:p>
          <a:p>
            <a:pPr indent="284480"/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扎根生活</a:t>
            </a:r>
            <a:endParaRPr lang="zh-CN" altLang="en-US" sz="20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94" name="文本框 93"/>
          <p:cNvSpPr txBox="1"/>
          <p:nvPr>
            <p:custDataLst>
              <p:tags r:id="rId3"/>
            </p:custDataLst>
          </p:nvPr>
        </p:nvSpPr>
        <p:spPr>
          <a:xfrm>
            <a:off x="3641090" y="2925445"/>
            <a:ext cx="1677670" cy="688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noAutofit/>
          </a:bodyPr>
          <a:p>
            <a:pPr indent="284480"/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百花齐放</a:t>
            </a:r>
            <a:endParaRPr lang="zh-CN" altLang="en-US" sz="2000" b="1">
              <a:solidFill>
                <a:schemeClr val="bg1"/>
              </a:solidFill>
              <a:ea typeface="宋体" panose="02010600030101010101" pitchFamily="2" charset="-122"/>
            </a:endParaRPr>
          </a:p>
          <a:p>
            <a:pPr indent="284480"/>
            <a:endParaRPr lang="zh-CN" altLang="en-US" sz="20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31415" y="2263140"/>
            <a:ext cx="3938270" cy="498475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   </a:t>
            </a:r>
            <a:r>
              <a:rPr lang="zh-CN" altLang="en-US" sz="2100" b="1" dirty="0">
                <a:solidFill>
                  <a:srgbClr val="FFFFFF"/>
                </a:solidFill>
                <a:cs typeface="+mn-ea"/>
                <a:sym typeface="+mn-lt"/>
              </a:rPr>
              <a:t>中国民族民间舞作品鉴赏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51117" y="2088272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  <a:endParaRPr lang="en-US" altLang="zh-CN" sz="3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55270" y="210185"/>
            <a:ext cx="7746365" cy="5816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中国民族民间舞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4" name="组合 37"/>
          <p:cNvGrpSpPr/>
          <p:nvPr/>
        </p:nvGrpSpPr>
        <p:grpSpPr bwMode="auto">
          <a:xfrm>
            <a:off x="779420" y="1849071"/>
            <a:ext cx="1693223" cy="1460293"/>
            <a:chOff x="828477" y="1932254"/>
            <a:chExt cx="1800200" cy="1551897"/>
          </a:xfrm>
        </p:grpSpPr>
        <p:grpSp>
          <p:nvGrpSpPr>
            <p:cNvPr id="8220" name="组合 38"/>
            <p:cNvGrpSpPr/>
            <p:nvPr/>
          </p:nvGrpSpPr>
          <p:grpSpPr bwMode="auto">
            <a:xfrm>
              <a:off x="828477" y="1932254"/>
              <a:ext cx="1800200" cy="1551897"/>
              <a:chOff x="985377" y="1960081"/>
              <a:chExt cx="1800200" cy="1551897"/>
            </a:xfrm>
          </p:grpSpPr>
          <p:sp>
            <p:nvSpPr>
              <p:cNvPr id="41" name="六边形 40"/>
              <p:cNvSpPr/>
              <p:nvPr>
                <p:custDataLst>
                  <p:tags r:id="rId1"/>
                </p:custDataLst>
              </p:nvPr>
            </p:nvSpPr>
            <p:spPr>
              <a:xfrm>
                <a:off x="985377" y="1960081"/>
                <a:ext cx="1800200" cy="1551897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六边形 41"/>
              <p:cNvSpPr/>
              <p:nvPr>
                <p:custDataLst>
                  <p:tags r:id="rId2"/>
                </p:custDataLst>
              </p:nvPr>
            </p:nvSpPr>
            <p:spPr>
              <a:xfrm>
                <a:off x="1081631" y="2043058"/>
                <a:ext cx="1607692" cy="1385942"/>
              </a:xfrm>
              <a:prstGeom prst="hexagon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221" name="TextBox 39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1136336" y="2301388"/>
              <a:ext cx="1184159" cy="83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5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汉族</a:t>
              </a:r>
              <a:endParaRPr kumimoji="0" lang="zh-CN" altLang="en-US" sz="2255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5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民间舞</a:t>
              </a:r>
              <a:endParaRPr kumimoji="0" lang="zh-CN" altLang="en-US" sz="2255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72"/>
          <p:cNvGrpSpPr/>
          <p:nvPr/>
        </p:nvGrpSpPr>
        <p:grpSpPr bwMode="auto">
          <a:xfrm>
            <a:off x="3568609" y="1875947"/>
            <a:ext cx="1693223" cy="1458799"/>
            <a:chOff x="3794088" y="1960081"/>
            <a:chExt cx="1800200" cy="1551897"/>
          </a:xfrm>
        </p:grpSpPr>
        <p:grpSp>
          <p:nvGrpSpPr>
            <p:cNvPr id="8214" name="组合 73"/>
            <p:cNvGrpSpPr/>
            <p:nvPr/>
          </p:nvGrpSpPr>
          <p:grpSpPr bwMode="auto">
            <a:xfrm>
              <a:off x="3794088" y="1960081"/>
              <a:ext cx="1800200" cy="1551897"/>
              <a:chOff x="985377" y="1960081"/>
              <a:chExt cx="1800200" cy="1551897"/>
            </a:xfrm>
          </p:grpSpPr>
          <p:sp>
            <p:nvSpPr>
              <p:cNvPr id="76" name="六边形 75"/>
              <p:cNvSpPr/>
              <p:nvPr>
                <p:custDataLst>
                  <p:tags r:id="rId4"/>
                </p:custDataLst>
              </p:nvPr>
            </p:nvSpPr>
            <p:spPr>
              <a:xfrm>
                <a:off x="985377" y="1960081"/>
                <a:ext cx="1800200" cy="1551897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7" name="六边形 76"/>
              <p:cNvSpPr/>
              <p:nvPr>
                <p:custDataLst>
                  <p:tags r:id="rId5"/>
                </p:custDataLst>
              </p:nvPr>
            </p:nvSpPr>
            <p:spPr>
              <a:xfrm>
                <a:off x="1081631" y="2043058"/>
                <a:ext cx="1607692" cy="1385942"/>
              </a:xfrm>
              <a:prstGeom prst="hexagon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215" name="TextBox 74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4156328" y="2131162"/>
              <a:ext cx="1043315" cy="1205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5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维吾尔族舞蹈</a:t>
              </a:r>
              <a:endParaRPr kumimoji="0" lang="zh-CN" altLang="en-US" sz="2255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7"/>
          <p:cNvGrpSpPr/>
          <p:nvPr/>
        </p:nvGrpSpPr>
        <p:grpSpPr bwMode="auto">
          <a:xfrm>
            <a:off x="6365264" y="1875947"/>
            <a:ext cx="1693223" cy="1458799"/>
            <a:chOff x="6768011" y="1960080"/>
            <a:chExt cx="1800200" cy="1551897"/>
          </a:xfrm>
        </p:grpSpPr>
        <p:grpSp>
          <p:nvGrpSpPr>
            <p:cNvPr id="8208" name="组合 78"/>
            <p:cNvGrpSpPr/>
            <p:nvPr/>
          </p:nvGrpSpPr>
          <p:grpSpPr bwMode="auto">
            <a:xfrm>
              <a:off x="6768011" y="1960080"/>
              <a:ext cx="1800200" cy="1551897"/>
              <a:chOff x="985377" y="1960081"/>
              <a:chExt cx="1800200" cy="1551897"/>
            </a:xfrm>
          </p:grpSpPr>
          <p:sp>
            <p:nvSpPr>
              <p:cNvPr id="81" name="六边形 80"/>
              <p:cNvSpPr/>
              <p:nvPr>
                <p:custDataLst>
                  <p:tags r:id="rId7"/>
                </p:custDataLst>
              </p:nvPr>
            </p:nvSpPr>
            <p:spPr>
              <a:xfrm>
                <a:off x="985377" y="1960081"/>
                <a:ext cx="1800200" cy="1551897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2" name="六边形 81"/>
              <p:cNvSpPr/>
              <p:nvPr>
                <p:custDataLst>
                  <p:tags r:id="rId8"/>
                </p:custDataLst>
              </p:nvPr>
            </p:nvSpPr>
            <p:spPr>
              <a:xfrm>
                <a:off x="1081631" y="2043058"/>
                <a:ext cx="1607692" cy="1385942"/>
              </a:xfrm>
              <a:prstGeom prst="hexagon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209" name="TextBox 79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 flipH="1">
              <a:off x="6921946" y="2293102"/>
              <a:ext cx="1486612" cy="836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5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其他民族</a:t>
              </a:r>
              <a:endParaRPr kumimoji="0" lang="zh-CN" altLang="en-US" sz="2255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5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民间舞</a:t>
              </a:r>
              <a:endParaRPr kumimoji="0" lang="zh-CN" altLang="en-US" sz="2255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组合 82"/>
          <p:cNvGrpSpPr/>
          <p:nvPr/>
        </p:nvGrpSpPr>
        <p:grpSpPr bwMode="auto">
          <a:xfrm>
            <a:off x="4961711" y="1111459"/>
            <a:ext cx="1693223" cy="1458799"/>
            <a:chOff x="5276006" y="1147394"/>
            <a:chExt cx="1800200" cy="1551897"/>
          </a:xfrm>
        </p:grpSpPr>
        <p:grpSp>
          <p:nvGrpSpPr>
            <p:cNvPr id="8202" name="组合 83"/>
            <p:cNvGrpSpPr/>
            <p:nvPr/>
          </p:nvGrpSpPr>
          <p:grpSpPr bwMode="auto">
            <a:xfrm>
              <a:off x="5276006" y="1147394"/>
              <a:ext cx="1800200" cy="1551897"/>
              <a:chOff x="985377" y="1960081"/>
              <a:chExt cx="1800200" cy="1551897"/>
            </a:xfrm>
          </p:grpSpPr>
          <p:sp>
            <p:nvSpPr>
              <p:cNvPr id="86" name="六边形 85"/>
              <p:cNvSpPr/>
              <p:nvPr>
                <p:custDataLst>
                  <p:tags r:id="rId10"/>
                </p:custDataLst>
              </p:nvPr>
            </p:nvSpPr>
            <p:spPr>
              <a:xfrm>
                <a:off x="985377" y="1960081"/>
                <a:ext cx="1800200" cy="1551897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7" name="六边形 86"/>
              <p:cNvSpPr/>
              <p:nvPr>
                <p:custDataLst>
                  <p:tags r:id="rId11"/>
                </p:custDataLst>
              </p:nvPr>
            </p:nvSpPr>
            <p:spPr>
              <a:xfrm>
                <a:off x="1081631" y="2043058"/>
                <a:ext cx="1607692" cy="1385942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203" name="TextBox 84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 flipH="1">
              <a:off x="5612893" y="1500692"/>
              <a:ext cx="1153778" cy="836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5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朝鲜族舞蹈</a:t>
              </a:r>
              <a:endParaRPr kumimoji="0" lang="zh-CN" altLang="en-US" sz="2255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77"/>
          <p:cNvGrpSpPr/>
          <p:nvPr/>
        </p:nvGrpSpPr>
        <p:grpSpPr bwMode="auto">
          <a:xfrm>
            <a:off x="2175534" y="2639852"/>
            <a:ext cx="1693223" cy="1458799"/>
            <a:chOff x="6768011" y="1960080"/>
            <a:chExt cx="1800200" cy="1551897"/>
          </a:xfrm>
        </p:grpSpPr>
        <p:grpSp>
          <p:nvGrpSpPr>
            <p:cNvPr id="7" name="组合 78"/>
            <p:cNvGrpSpPr/>
            <p:nvPr/>
          </p:nvGrpSpPr>
          <p:grpSpPr bwMode="auto">
            <a:xfrm>
              <a:off x="6768011" y="1960080"/>
              <a:ext cx="1800200" cy="1551897"/>
              <a:chOff x="985377" y="1960081"/>
              <a:chExt cx="1800200" cy="1551897"/>
            </a:xfrm>
          </p:grpSpPr>
          <p:sp>
            <p:nvSpPr>
              <p:cNvPr id="9" name="六边形 8"/>
              <p:cNvSpPr/>
              <p:nvPr>
                <p:custDataLst>
                  <p:tags r:id="rId13"/>
                </p:custDataLst>
              </p:nvPr>
            </p:nvSpPr>
            <p:spPr>
              <a:xfrm>
                <a:off x="985377" y="1960081"/>
                <a:ext cx="1800200" cy="1551897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" name="六边形 10"/>
              <p:cNvSpPr/>
              <p:nvPr>
                <p:custDataLst>
                  <p:tags r:id="rId14"/>
                </p:custDataLst>
              </p:nvPr>
            </p:nvSpPr>
            <p:spPr>
              <a:xfrm>
                <a:off x="1081631" y="2043058"/>
                <a:ext cx="1607692" cy="1385942"/>
              </a:xfrm>
              <a:prstGeom prst="hexagon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2" name="TextBox 79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 flipH="1">
              <a:off x="7090046" y="2349856"/>
              <a:ext cx="1153778" cy="836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5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蒙古族舞蹈</a:t>
              </a:r>
              <a:endParaRPr kumimoji="0" lang="zh-CN" altLang="en-US" sz="2255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37"/>
          <p:cNvGrpSpPr/>
          <p:nvPr/>
        </p:nvGrpSpPr>
        <p:grpSpPr bwMode="auto">
          <a:xfrm>
            <a:off x="4931050" y="2638376"/>
            <a:ext cx="1693223" cy="1460293"/>
            <a:chOff x="828477" y="1932254"/>
            <a:chExt cx="1800200" cy="1551897"/>
          </a:xfrm>
        </p:grpSpPr>
        <p:grpSp>
          <p:nvGrpSpPr>
            <p:cNvPr id="14" name="组合 38"/>
            <p:cNvGrpSpPr/>
            <p:nvPr/>
          </p:nvGrpSpPr>
          <p:grpSpPr bwMode="auto">
            <a:xfrm>
              <a:off x="828477" y="1932254"/>
              <a:ext cx="1800200" cy="1551897"/>
              <a:chOff x="985377" y="1960081"/>
              <a:chExt cx="1800200" cy="1551897"/>
            </a:xfrm>
          </p:grpSpPr>
          <p:sp>
            <p:nvSpPr>
              <p:cNvPr id="15" name="六边形 14"/>
              <p:cNvSpPr/>
              <p:nvPr>
                <p:custDataLst>
                  <p:tags r:id="rId16"/>
                </p:custDataLst>
              </p:nvPr>
            </p:nvSpPr>
            <p:spPr>
              <a:xfrm>
                <a:off x="985377" y="1960081"/>
                <a:ext cx="1800200" cy="1551897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" name="六边形 15"/>
              <p:cNvSpPr/>
              <p:nvPr>
                <p:custDataLst>
                  <p:tags r:id="rId17"/>
                </p:custDataLst>
              </p:nvPr>
            </p:nvSpPr>
            <p:spPr>
              <a:xfrm>
                <a:off x="1081631" y="2043058"/>
                <a:ext cx="1607692" cy="1385942"/>
              </a:xfrm>
              <a:prstGeom prst="hexagon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7" name="TextBox 39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 flipH="1">
              <a:off x="1225322" y="2301388"/>
              <a:ext cx="1043315" cy="83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5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傣族舞蹈</a:t>
              </a:r>
              <a:endParaRPr kumimoji="0" lang="zh-CN" altLang="en-US" sz="2255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82"/>
          <p:cNvGrpSpPr/>
          <p:nvPr/>
        </p:nvGrpSpPr>
        <p:grpSpPr bwMode="auto">
          <a:xfrm>
            <a:off x="2199461" y="1111459"/>
            <a:ext cx="1693223" cy="1458799"/>
            <a:chOff x="5276006" y="1147394"/>
            <a:chExt cx="1800200" cy="1551897"/>
          </a:xfrm>
        </p:grpSpPr>
        <p:grpSp>
          <p:nvGrpSpPr>
            <p:cNvPr id="19" name="组合 83"/>
            <p:cNvGrpSpPr/>
            <p:nvPr/>
          </p:nvGrpSpPr>
          <p:grpSpPr bwMode="auto">
            <a:xfrm>
              <a:off x="5276006" y="1147394"/>
              <a:ext cx="1800200" cy="1551897"/>
              <a:chOff x="985377" y="1960081"/>
              <a:chExt cx="1800200" cy="1551897"/>
            </a:xfrm>
          </p:grpSpPr>
          <p:sp>
            <p:nvSpPr>
              <p:cNvPr id="20" name="六边形 19"/>
              <p:cNvSpPr/>
              <p:nvPr>
                <p:custDataLst>
                  <p:tags r:id="rId19"/>
                </p:custDataLst>
              </p:nvPr>
            </p:nvSpPr>
            <p:spPr>
              <a:xfrm>
                <a:off x="985377" y="1960081"/>
                <a:ext cx="1800200" cy="1551897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" name="六边形 20"/>
              <p:cNvSpPr/>
              <p:nvPr>
                <p:custDataLst>
                  <p:tags r:id="rId20"/>
                </p:custDataLst>
              </p:nvPr>
            </p:nvSpPr>
            <p:spPr>
              <a:xfrm>
                <a:off x="1081631" y="2043058"/>
                <a:ext cx="1607692" cy="1385942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059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2" name="TextBox 84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 flipH="1">
              <a:off x="5653013" y="1476201"/>
              <a:ext cx="1043315" cy="836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defTabSz="967105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5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藏族舞蹈</a:t>
              </a:r>
              <a:endParaRPr kumimoji="0" lang="zh-CN" altLang="en-US" sz="2255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3365" y="763905"/>
            <a:ext cx="2698750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35280"/>
            <a:r>
              <a:rPr lang="zh-CN" sz="2400" b="1">
                <a:latin typeface="黑体" panose="02010609060101010101" charset="-122"/>
                <a:ea typeface="黑体" panose="02010609060101010101" charset="-122"/>
              </a:rPr>
              <a:t>一、汉族民间舞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4560" y="1423035"/>
            <a:ext cx="7396480" cy="159258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2000">
                <a:ea typeface="宋体" panose="02010600030101010101" pitchFamily="2" charset="-122"/>
              </a:rPr>
              <a:t>       </a:t>
            </a:r>
            <a:r>
              <a:rPr lang="en-US" altLang="zh-CN" sz="1800">
                <a:ea typeface="宋体" panose="02010600030101010101" pitchFamily="2" charset="-122"/>
              </a:rPr>
              <a:t> </a:t>
            </a:r>
            <a:r>
              <a:rPr lang="zh-CN" sz="1800">
                <a:ea typeface="宋体" panose="02010600030101010101" pitchFamily="2" charset="-122"/>
              </a:rPr>
              <a:t>按照舞蹈形式与风格分类可大体分为：</a:t>
            </a:r>
            <a:r>
              <a:rPr lang="zh-CN" sz="1800" b="1">
                <a:solidFill>
                  <a:schemeClr val="accent3"/>
                </a:solidFill>
                <a:ea typeface="宋体" panose="02010600030101010101" pitchFamily="2" charset="-122"/>
              </a:rPr>
              <a:t>中原地区的汉族民间舞蹈、山区及半山区的汉族民间舞蹈</a:t>
            </a:r>
            <a:r>
              <a:rPr lang="zh-CN" sz="1800">
                <a:ea typeface="宋体" panose="02010600030101010101" pitchFamily="2" charset="-122"/>
              </a:rPr>
              <a:t>。前者形态多俯首含胸、屈膝坐腰、动作幅度不大、情绪含蓄内敛；后者多为前俯后仰、摆臀扭腰，体现出沉稳的风格特征。</a:t>
            </a:r>
            <a:endParaRPr lang="zh-CN" sz="1800"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738192" y="3237096"/>
            <a:ext cx="3525698" cy="1157365"/>
            <a:chOff x="697218" y="2980373"/>
            <a:chExt cx="3748503" cy="1230504"/>
          </a:xfrm>
        </p:grpSpPr>
        <p:sp>
          <p:nvSpPr>
            <p:cNvPr id="51" name="圆角矩形 50"/>
            <p:cNvSpPr/>
            <p:nvPr>
              <p:custDataLst>
                <p:tags r:id="rId1"/>
              </p:custDataLst>
            </p:nvPr>
          </p:nvSpPr>
          <p:spPr bwMode="auto">
            <a:xfrm>
              <a:off x="697218" y="3055300"/>
              <a:ext cx="3725262" cy="845267"/>
            </a:xfrm>
            <a:prstGeom prst="roundRect">
              <a:avLst>
                <a:gd name="adj" fmla="val 50000"/>
              </a:avLst>
            </a:prstGeom>
            <a:solidFill>
              <a:srgbClr val="F2EEDA"/>
            </a:solidFill>
            <a:ln w="15875" cap="flat">
              <a:gradFill flip="none" rotWithShape="1">
                <a:gsLst>
                  <a:gs pos="0">
                    <a:srgbClr val="FFFFFF"/>
                  </a:gs>
                  <a:gs pos="100000">
                    <a:srgbClr val="C9C2B3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279400" dist="152400" dir="2700000" sx="102000" sy="102000" algn="tl" rotWithShape="0">
                <a:prstClr val="black">
                  <a:alpha val="38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圆角矩形 51"/>
            <p:cNvSpPr/>
            <p:nvPr>
              <p:custDataLst>
                <p:tags r:id="rId2"/>
              </p:custDataLst>
            </p:nvPr>
          </p:nvSpPr>
          <p:spPr bwMode="auto">
            <a:xfrm>
              <a:off x="789901" y="3132892"/>
              <a:ext cx="3520373" cy="68758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49" name="图片 4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 cstate="screen"/>
            <a:stretch>
              <a:fillRect/>
            </a:stretch>
          </p:blipFill>
          <p:spPr bwMode="auto">
            <a:xfrm>
              <a:off x="3440624" y="2980373"/>
              <a:ext cx="1005097" cy="992624"/>
            </a:xfrm>
            <a:prstGeom prst="rect">
              <a:avLst/>
            </a:prstGeom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</p:pic>
        <p:sp>
          <p:nvSpPr>
            <p:cNvPr id="50" name="椭圆 49"/>
            <p:cNvSpPr/>
            <p:nvPr>
              <p:custDataLst>
                <p:tags r:id="rId5"/>
              </p:custDataLst>
            </p:nvPr>
          </p:nvSpPr>
          <p:spPr bwMode="auto">
            <a:xfrm>
              <a:off x="3544425" y="3082885"/>
              <a:ext cx="797495" cy="787599"/>
            </a:xfrm>
            <a:prstGeom prst="ellipse">
              <a:avLst/>
            </a:pr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65568" name="组合 23"/>
            <p:cNvGrpSpPr/>
            <p:nvPr/>
          </p:nvGrpSpPr>
          <p:grpSpPr bwMode="auto">
            <a:xfrm>
              <a:off x="3720435" y="3287935"/>
              <a:ext cx="720758" cy="641157"/>
              <a:chOff x="952501" y="6013451"/>
              <a:chExt cx="511175" cy="460375"/>
            </a:xfrm>
          </p:grpSpPr>
          <p:sp>
            <p:nvSpPr>
              <p:cNvPr id="25" name="Freeform 58"/>
              <p:cNvSpPr/>
              <p:nvPr>
                <p:custDataLst>
                  <p:tags r:id="rId6"/>
                </p:custDataLst>
              </p:nvPr>
            </p:nvSpPr>
            <p:spPr bwMode="auto">
              <a:xfrm>
                <a:off x="971551" y="6021388"/>
                <a:ext cx="492125" cy="452438"/>
              </a:xfrm>
              <a:custGeom>
                <a:avLst/>
                <a:gdLst>
                  <a:gd name="T0" fmla="*/ 137 w 310"/>
                  <a:gd name="T1" fmla="*/ 285 h 285"/>
                  <a:gd name="T2" fmla="*/ 0 w 310"/>
                  <a:gd name="T3" fmla="*/ 171 h 285"/>
                  <a:gd name="T4" fmla="*/ 2 w 310"/>
                  <a:gd name="T5" fmla="*/ 12 h 285"/>
                  <a:gd name="T6" fmla="*/ 54 w 310"/>
                  <a:gd name="T7" fmla="*/ 7 h 285"/>
                  <a:gd name="T8" fmla="*/ 87 w 310"/>
                  <a:gd name="T9" fmla="*/ 40 h 285"/>
                  <a:gd name="T10" fmla="*/ 97 w 310"/>
                  <a:gd name="T11" fmla="*/ 7 h 285"/>
                  <a:gd name="T12" fmla="*/ 137 w 310"/>
                  <a:gd name="T13" fmla="*/ 0 h 285"/>
                  <a:gd name="T14" fmla="*/ 310 w 310"/>
                  <a:gd name="T15" fmla="*/ 150 h 285"/>
                  <a:gd name="T16" fmla="*/ 137 w 310"/>
                  <a:gd name="T17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5">
                    <a:moveTo>
                      <a:pt x="137" y="285"/>
                    </a:moveTo>
                    <a:lnTo>
                      <a:pt x="0" y="171"/>
                    </a:lnTo>
                    <a:lnTo>
                      <a:pt x="2" y="12"/>
                    </a:lnTo>
                    <a:lnTo>
                      <a:pt x="54" y="7"/>
                    </a:lnTo>
                    <a:lnTo>
                      <a:pt x="87" y="40"/>
                    </a:lnTo>
                    <a:lnTo>
                      <a:pt x="97" y="7"/>
                    </a:lnTo>
                    <a:lnTo>
                      <a:pt x="137" y="0"/>
                    </a:lnTo>
                    <a:lnTo>
                      <a:pt x="310" y="150"/>
                    </a:lnTo>
                    <a:lnTo>
                      <a:pt x="137" y="285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5584" name="Freeform 59"/>
              <p:cNvSpPr>
                <a:spLocks noEditPoint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952501" y="6013451"/>
                <a:ext cx="115888" cy="290513"/>
              </a:xfrm>
              <a:custGeom>
                <a:avLst/>
                <a:gdLst>
                  <a:gd name="T0" fmla="*/ 63551 w 31"/>
                  <a:gd name="T1" fmla="*/ 0 h 77"/>
                  <a:gd name="T2" fmla="*/ 104673 w 31"/>
                  <a:gd name="T3" fmla="*/ 18864 h 77"/>
                  <a:gd name="T4" fmla="*/ 115888 w 31"/>
                  <a:gd name="T5" fmla="*/ 67912 h 77"/>
                  <a:gd name="T6" fmla="*/ 115888 w 31"/>
                  <a:gd name="T7" fmla="*/ 233920 h 77"/>
                  <a:gd name="T8" fmla="*/ 100935 w 31"/>
                  <a:gd name="T9" fmla="*/ 275421 h 77"/>
                  <a:gd name="T10" fmla="*/ 59813 w 31"/>
                  <a:gd name="T11" fmla="*/ 290513 h 77"/>
                  <a:gd name="T12" fmla="*/ 11215 w 31"/>
                  <a:gd name="T13" fmla="*/ 267876 h 77"/>
                  <a:gd name="T14" fmla="*/ 0 w 31"/>
                  <a:gd name="T15" fmla="*/ 211282 h 77"/>
                  <a:gd name="T16" fmla="*/ 0 w 31"/>
                  <a:gd name="T17" fmla="*/ 79231 h 77"/>
                  <a:gd name="T18" fmla="*/ 11215 w 31"/>
                  <a:gd name="T19" fmla="*/ 18864 h 77"/>
                  <a:gd name="T20" fmla="*/ 63551 w 31"/>
                  <a:gd name="T21" fmla="*/ 0 h 77"/>
                  <a:gd name="T22" fmla="*/ 59813 w 31"/>
                  <a:gd name="T23" fmla="*/ 264103 h 77"/>
                  <a:gd name="T24" fmla="*/ 82243 w 31"/>
                  <a:gd name="T25" fmla="*/ 222601 h 77"/>
                  <a:gd name="T26" fmla="*/ 82243 w 31"/>
                  <a:gd name="T27" fmla="*/ 64139 h 77"/>
                  <a:gd name="T28" fmla="*/ 59813 w 31"/>
                  <a:gd name="T29" fmla="*/ 26410 h 77"/>
                  <a:gd name="T30" fmla="*/ 33645 w 31"/>
                  <a:gd name="T31" fmla="*/ 64139 h 77"/>
                  <a:gd name="T32" fmla="*/ 33645 w 31"/>
                  <a:gd name="T33" fmla="*/ 75458 h 77"/>
                  <a:gd name="T34" fmla="*/ 33645 w 31"/>
                  <a:gd name="T35" fmla="*/ 86777 h 77"/>
                  <a:gd name="T36" fmla="*/ 33645 w 31"/>
                  <a:gd name="T37" fmla="*/ 132051 h 77"/>
                  <a:gd name="T38" fmla="*/ 33645 w 31"/>
                  <a:gd name="T39" fmla="*/ 181099 h 77"/>
                  <a:gd name="T40" fmla="*/ 33645 w 31"/>
                  <a:gd name="T41" fmla="*/ 222601 h 77"/>
                  <a:gd name="T42" fmla="*/ 59813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1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9" y="77"/>
                      <a:pt x="5" y="75"/>
                      <a:pt x="3" y="71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3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5585" name="Freeform 60"/>
              <p:cNvSpPr/>
              <p:nvPr>
                <p:custDataLst>
                  <p:tags r:id="rId8"/>
                </p:custDataLst>
              </p:nvPr>
            </p:nvSpPr>
            <p:spPr bwMode="auto">
              <a:xfrm>
                <a:off x="1090613" y="6013451"/>
                <a:ext cx="117475" cy="290513"/>
              </a:xfrm>
              <a:custGeom>
                <a:avLst/>
                <a:gdLst>
                  <a:gd name="T0" fmla="*/ 0 w 31"/>
                  <a:gd name="T1" fmla="*/ 60366 h 77"/>
                  <a:gd name="T2" fmla="*/ 15158 w 31"/>
                  <a:gd name="T3" fmla="*/ 15092 h 77"/>
                  <a:gd name="T4" fmla="*/ 60632 w 31"/>
                  <a:gd name="T5" fmla="*/ 0 h 77"/>
                  <a:gd name="T6" fmla="*/ 109896 w 31"/>
                  <a:gd name="T7" fmla="*/ 22637 h 77"/>
                  <a:gd name="T8" fmla="*/ 117475 w 31"/>
                  <a:gd name="T9" fmla="*/ 83004 h 77"/>
                  <a:gd name="T10" fmla="*/ 113685 w 31"/>
                  <a:gd name="T11" fmla="*/ 113187 h 77"/>
                  <a:gd name="T12" fmla="*/ 102317 w 31"/>
                  <a:gd name="T13" fmla="*/ 143370 h 77"/>
                  <a:gd name="T14" fmla="*/ 68211 w 31"/>
                  <a:gd name="T15" fmla="*/ 196191 h 77"/>
                  <a:gd name="T16" fmla="*/ 41685 w 31"/>
                  <a:gd name="T17" fmla="*/ 256557 h 77"/>
                  <a:gd name="T18" fmla="*/ 117475 w 31"/>
                  <a:gd name="T19" fmla="*/ 256557 h 77"/>
                  <a:gd name="T20" fmla="*/ 117475 w 31"/>
                  <a:gd name="T21" fmla="*/ 286740 h 77"/>
                  <a:gd name="T22" fmla="*/ 30316 w 31"/>
                  <a:gd name="T23" fmla="*/ 290513 h 77"/>
                  <a:gd name="T24" fmla="*/ 0 w 31"/>
                  <a:gd name="T25" fmla="*/ 286740 h 77"/>
                  <a:gd name="T26" fmla="*/ 0 w 31"/>
                  <a:gd name="T27" fmla="*/ 286740 h 77"/>
                  <a:gd name="T28" fmla="*/ 18948 w 31"/>
                  <a:gd name="T29" fmla="*/ 207509 h 77"/>
                  <a:gd name="T30" fmla="*/ 64422 w 31"/>
                  <a:gd name="T31" fmla="*/ 139597 h 77"/>
                  <a:gd name="T32" fmla="*/ 79580 w 31"/>
                  <a:gd name="T33" fmla="*/ 75458 h 77"/>
                  <a:gd name="T34" fmla="*/ 79580 w 31"/>
                  <a:gd name="T35" fmla="*/ 71685 h 77"/>
                  <a:gd name="T36" fmla="*/ 79580 w 31"/>
                  <a:gd name="T37" fmla="*/ 64139 h 77"/>
                  <a:gd name="T38" fmla="*/ 79580 w 31"/>
                  <a:gd name="T39" fmla="*/ 45275 h 77"/>
                  <a:gd name="T40" fmla="*/ 56843 w 31"/>
                  <a:gd name="T41" fmla="*/ 26410 h 77"/>
                  <a:gd name="T42" fmla="*/ 37895 w 31"/>
                  <a:gd name="T43" fmla="*/ 60366 h 77"/>
                  <a:gd name="T44" fmla="*/ 37895 w 31"/>
                  <a:gd name="T45" fmla="*/ 71685 h 77"/>
                  <a:gd name="T46" fmla="*/ 37895 w 31"/>
                  <a:gd name="T47" fmla="*/ 79231 h 77"/>
                  <a:gd name="T48" fmla="*/ 37895 w 31"/>
                  <a:gd name="T49" fmla="*/ 86777 h 77"/>
                  <a:gd name="T50" fmla="*/ 37895 w 31"/>
                  <a:gd name="T51" fmla="*/ 98095 h 77"/>
                  <a:gd name="T52" fmla="*/ 0 w 31"/>
                  <a:gd name="T53" fmla="*/ 98095 h 77"/>
                  <a:gd name="T54" fmla="*/ 0 w 31"/>
                  <a:gd name="T55" fmla="*/ 60366 h 7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" h="77">
                    <a:moveTo>
                      <a:pt x="0" y="16"/>
                    </a:moveTo>
                    <a:cubicBezTo>
                      <a:pt x="0" y="10"/>
                      <a:pt x="2" y="6"/>
                      <a:pt x="4" y="4"/>
                    </a:cubicBezTo>
                    <a:cubicBezTo>
                      <a:pt x="6" y="1"/>
                      <a:pt x="10" y="0"/>
                      <a:pt x="16" y="0"/>
                    </a:cubicBezTo>
                    <a:cubicBezTo>
                      <a:pt x="23" y="0"/>
                      <a:pt x="27" y="2"/>
                      <a:pt x="29" y="6"/>
                    </a:cubicBezTo>
                    <a:cubicBezTo>
                      <a:pt x="30" y="9"/>
                      <a:pt x="31" y="14"/>
                      <a:pt x="31" y="22"/>
                    </a:cubicBezTo>
                    <a:cubicBezTo>
                      <a:pt x="31" y="25"/>
                      <a:pt x="31" y="28"/>
                      <a:pt x="30" y="30"/>
                    </a:cubicBezTo>
                    <a:cubicBezTo>
                      <a:pt x="30" y="32"/>
                      <a:pt x="29" y="35"/>
                      <a:pt x="27" y="38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4" y="58"/>
                      <a:pt x="12" y="63"/>
                      <a:pt x="11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8"/>
                      <a:pt x="2" y="61"/>
                      <a:pt x="5" y="55"/>
                    </a:cubicBezTo>
                    <a:cubicBezTo>
                      <a:pt x="7" y="51"/>
                      <a:pt x="11" y="45"/>
                      <a:pt x="17" y="37"/>
                    </a:cubicBezTo>
                    <a:cubicBezTo>
                      <a:pt x="20" y="32"/>
                      <a:pt x="21" y="27"/>
                      <a:pt x="21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5"/>
                      <a:pt x="21" y="13"/>
                      <a:pt x="21" y="12"/>
                    </a:cubicBezTo>
                    <a:cubicBezTo>
                      <a:pt x="20" y="9"/>
                      <a:pt x="18" y="7"/>
                      <a:pt x="15" y="7"/>
                    </a:cubicBezTo>
                    <a:cubicBezTo>
                      <a:pt x="11" y="7"/>
                      <a:pt x="10" y="10"/>
                      <a:pt x="10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65542" name="文本框 77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197563" y="3125270"/>
              <a:ext cx="2101000" cy="1085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271" tIns="34136" rIns="68271" bIns="34136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70" b="1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山区及半山区的</a:t>
              </a:r>
              <a:endParaRPr kumimoji="0" lang="zh-CN" altLang="en-US" sz="207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70" b="1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汉族民间舞蹈</a:t>
              </a:r>
              <a:endParaRPr kumimoji="0" lang="zh-CN" altLang="en-US" sz="207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36296" y="3237482"/>
            <a:ext cx="3525569" cy="933373"/>
            <a:chOff x="678505" y="1685211"/>
            <a:chExt cx="3748365" cy="992357"/>
          </a:xfrm>
        </p:grpSpPr>
        <p:grpSp>
          <p:nvGrpSpPr>
            <p:cNvPr id="65558" name="组合 44"/>
            <p:cNvGrpSpPr/>
            <p:nvPr/>
          </p:nvGrpSpPr>
          <p:grpSpPr bwMode="auto">
            <a:xfrm>
              <a:off x="678505" y="1685211"/>
              <a:ext cx="3748365" cy="992357"/>
              <a:chOff x="423507" y="1004527"/>
              <a:chExt cx="4700868" cy="1260000"/>
            </a:xfrm>
          </p:grpSpPr>
          <p:grpSp>
            <p:nvGrpSpPr>
              <p:cNvPr id="65605" name="组合 39"/>
              <p:cNvGrpSpPr/>
              <p:nvPr/>
            </p:nvGrpSpPr>
            <p:grpSpPr bwMode="auto">
              <a:xfrm>
                <a:off x="423507" y="1099323"/>
                <a:ext cx="4671894" cy="1073239"/>
                <a:chOff x="1427375" y="2999099"/>
                <a:chExt cx="7947212" cy="1691857"/>
              </a:xfrm>
            </p:grpSpPr>
            <p:sp>
              <p:nvSpPr>
                <p:cNvPr id="41" name="圆角矩形 40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1427375" y="2999099"/>
                  <a:ext cx="7947212" cy="16918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2EEDA"/>
                </a:solidFill>
                <a:ln w="15875" cap="flat">
                  <a:gradFill flip="none" rotWithShape="1">
                    <a:gsLst>
                      <a:gs pos="0">
                        <a:srgbClr val="FFFFFF"/>
                      </a:gs>
                      <a:gs pos="100000">
                        <a:srgbClr val="C9C2B3"/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279400" dist="152400" dir="2700000" sx="102000" sy="102000" algn="tl" rotWithShape="0">
                    <a:prstClr val="black">
                      <a:alpha val="38000"/>
                    </a:prstClr>
                  </a:outerShdw>
                </a:effectLst>
              </p:spPr>
              <p:txBody>
                <a:bodyPr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27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圆角矩形 41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1627213" y="3154940"/>
                  <a:ext cx="7510117" cy="13762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27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5606" name="组合 43"/>
              <p:cNvGrpSpPr/>
              <p:nvPr/>
            </p:nvGrpSpPr>
            <p:grpSpPr bwMode="auto">
              <a:xfrm>
                <a:off x="3864375" y="1004527"/>
                <a:ext cx="1260000" cy="1260000"/>
                <a:chOff x="4006193" y="973259"/>
                <a:chExt cx="1224129" cy="1224130"/>
              </a:xfrm>
            </p:grpSpPr>
            <p:pic>
              <p:nvPicPr>
                <p:cNvPr id="20" name="图片 19"/>
                <p:cNvPicPr>
                  <a:picLocks noChangeAspect="1"/>
                </p:cNvPicPr>
                <p:nvPr>
                  <p:custDataLst>
                    <p:tags r:id="rId12"/>
                  </p:custDataLst>
                </p:nvPr>
              </p:nvPicPr>
              <p:blipFill>
                <a:blip r:embed="rId4" cstate="screen"/>
                <a:stretch>
                  <a:fillRect/>
                </a:stretch>
              </p:blipFill>
              <p:spPr>
                <a:xfrm>
                  <a:off x="4005538" y="973259"/>
                  <a:ext cx="1224619" cy="1224460"/>
                </a:xfrm>
                <a:prstGeom prst="rect">
                  <a:avLst/>
                </a:prstGeom>
                <a:effectLst>
                  <a:outerShdw blurRad="279400" dist="1524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</p:pic>
            <p:sp>
              <p:nvSpPr>
                <p:cNvPr id="21" name="椭圆 20"/>
                <p:cNvSpPr/>
                <p:nvPr>
                  <p:custDataLst>
                    <p:tags r:id="rId13"/>
                  </p:custDataLst>
                </p:nvPr>
              </p:nvSpPr>
              <p:spPr>
                <a:xfrm>
                  <a:off x="4132010" y="1099715"/>
                  <a:ext cx="971675" cy="971549"/>
                </a:xfrm>
                <a:prstGeom prst="ellipse">
                  <a:avLst/>
                </a:prstGeom>
                <a:solidFill>
                  <a:schemeClr val="accent3"/>
                </a:soli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27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5559" name="组合 14"/>
            <p:cNvGrpSpPr/>
            <p:nvPr/>
          </p:nvGrpSpPr>
          <p:grpSpPr bwMode="auto">
            <a:xfrm>
              <a:off x="3710233" y="1945983"/>
              <a:ext cx="705086" cy="641161"/>
              <a:chOff x="5722963" y="2742166"/>
              <a:chExt cx="500062" cy="460378"/>
            </a:xfrm>
          </p:grpSpPr>
          <p:sp>
            <p:nvSpPr>
              <p:cNvPr id="16" name="Freeform 55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5742012" y="2745343"/>
                <a:ext cx="481013" cy="457201"/>
              </a:xfrm>
              <a:custGeom>
                <a:avLst/>
                <a:gdLst>
                  <a:gd name="T0" fmla="*/ 137 w 303"/>
                  <a:gd name="T1" fmla="*/ 288 h 288"/>
                  <a:gd name="T2" fmla="*/ 0 w 303"/>
                  <a:gd name="T3" fmla="*/ 174 h 288"/>
                  <a:gd name="T4" fmla="*/ 2 w 303"/>
                  <a:gd name="T5" fmla="*/ 15 h 288"/>
                  <a:gd name="T6" fmla="*/ 54 w 303"/>
                  <a:gd name="T7" fmla="*/ 10 h 288"/>
                  <a:gd name="T8" fmla="*/ 85 w 303"/>
                  <a:gd name="T9" fmla="*/ 43 h 288"/>
                  <a:gd name="T10" fmla="*/ 106 w 303"/>
                  <a:gd name="T11" fmla="*/ 22 h 288"/>
                  <a:gd name="T12" fmla="*/ 128 w 303"/>
                  <a:gd name="T13" fmla="*/ 0 h 288"/>
                  <a:gd name="T14" fmla="*/ 303 w 303"/>
                  <a:gd name="T15" fmla="*/ 150 h 288"/>
                  <a:gd name="T16" fmla="*/ 137 w 303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3" h="288">
                    <a:moveTo>
                      <a:pt x="137" y="288"/>
                    </a:moveTo>
                    <a:lnTo>
                      <a:pt x="0" y="174"/>
                    </a:lnTo>
                    <a:lnTo>
                      <a:pt x="2" y="15"/>
                    </a:lnTo>
                    <a:lnTo>
                      <a:pt x="54" y="10"/>
                    </a:lnTo>
                    <a:lnTo>
                      <a:pt x="85" y="43"/>
                    </a:lnTo>
                    <a:lnTo>
                      <a:pt x="106" y="22"/>
                    </a:lnTo>
                    <a:lnTo>
                      <a:pt x="128" y="0"/>
                    </a:lnTo>
                    <a:lnTo>
                      <a:pt x="303" y="150"/>
                    </a:lnTo>
                    <a:lnTo>
                      <a:pt x="137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chemeClr val="tx1">
                      <a:lumMod val="95000"/>
                      <a:lumOff val="5000"/>
                      <a:alpha val="0"/>
                    </a:schemeClr>
                  </a:gs>
                  <a:gs pos="0">
                    <a:schemeClr val="tx1">
                      <a:lumMod val="95000"/>
                      <a:lumOff val="5000"/>
                      <a:alpha val="5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5603" name="Freeform 56"/>
              <p:cNvSpPr>
                <a:spLocks noEditPoint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5722963" y="2742166"/>
                <a:ext cx="115888" cy="290513"/>
              </a:xfrm>
              <a:custGeom>
                <a:avLst/>
                <a:gdLst>
                  <a:gd name="T0" fmla="*/ 63551 w 31"/>
                  <a:gd name="T1" fmla="*/ 0 h 77"/>
                  <a:gd name="T2" fmla="*/ 104673 w 31"/>
                  <a:gd name="T3" fmla="*/ 18864 h 77"/>
                  <a:gd name="T4" fmla="*/ 115888 w 31"/>
                  <a:gd name="T5" fmla="*/ 67912 h 77"/>
                  <a:gd name="T6" fmla="*/ 115888 w 31"/>
                  <a:gd name="T7" fmla="*/ 237692 h 77"/>
                  <a:gd name="T8" fmla="*/ 100935 w 31"/>
                  <a:gd name="T9" fmla="*/ 279194 h 77"/>
                  <a:gd name="T10" fmla="*/ 59813 w 31"/>
                  <a:gd name="T11" fmla="*/ 290513 h 77"/>
                  <a:gd name="T12" fmla="*/ 7477 w 31"/>
                  <a:gd name="T13" fmla="*/ 271649 h 77"/>
                  <a:gd name="T14" fmla="*/ 0 w 31"/>
                  <a:gd name="T15" fmla="*/ 215055 h 77"/>
                  <a:gd name="T16" fmla="*/ 0 w 31"/>
                  <a:gd name="T17" fmla="*/ 79231 h 77"/>
                  <a:gd name="T18" fmla="*/ 11215 w 31"/>
                  <a:gd name="T19" fmla="*/ 22637 h 77"/>
                  <a:gd name="T20" fmla="*/ 63551 w 31"/>
                  <a:gd name="T21" fmla="*/ 0 h 77"/>
                  <a:gd name="T22" fmla="*/ 59813 w 31"/>
                  <a:gd name="T23" fmla="*/ 264103 h 77"/>
                  <a:gd name="T24" fmla="*/ 82243 w 31"/>
                  <a:gd name="T25" fmla="*/ 222601 h 77"/>
                  <a:gd name="T26" fmla="*/ 82243 w 31"/>
                  <a:gd name="T27" fmla="*/ 64139 h 77"/>
                  <a:gd name="T28" fmla="*/ 59813 w 31"/>
                  <a:gd name="T29" fmla="*/ 26410 h 77"/>
                  <a:gd name="T30" fmla="*/ 33645 w 31"/>
                  <a:gd name="T31" fmla="*/ 64139 h 77"/>
                  <a:gd name="T32" fmla="*/ 33645 w 31"/>
                  <a:gd name="T33" fmla="*/ 75458 h 77"/>
                  <a:gd name="T34" fmla="*/ 33645 w 31"/>
                  <a:gd name="T35" fmla="*/ 86777 h 77"/>
                  <a:gd name="T36" fmla="*/ 33645 w 31"/>
                  <a:gd name="T37" fmla="*/ 132051 h 77"/>
                  <a:gd name="T38" fmla="*/ 33645 w 31"/>
                  <a:gd name="T39" fmla="*/ 181099 h 77"/>
                  <a:gd name="T40" fmla="*/ 33645 w 31"/>
                  <a:gd name="T41" fmla="*/ 222601 h 77"/>
                  <a:gd name="T42" fmla="*/ 59813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4" y="76"/>
                      <a:pt x="21" y="77"/>
                      <a:pt x="16" y="77"/>
                    </a:cubicBezTo>
                    <a:cubicBezTo>
                      <a:pt x="9" y="77"/>
                      <a:pt x="5" y="76"/>
                      <a:pt x="2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5604" name="Freeform 57"/>
              <p:cNvSpPr/>
              <p:nvPr>
                <p:custDataLst>
                  <p:tags r:id="rId16"/>
                </p:custDataLst>
              </p:nvPr>
            </p:nvSpPr>
            <p:spPr bwMode="auto">
              <a:xfrm>
                <a:off x="5876951" y="2745340"/>
                <a:ext cx="68263" cy="287338"/>
              </a:xfrm>
              <a:custGeom>
                <a:avLst/>
                <a:gdLst>
                  <a:gd name="T0" fmla="*/ 0 w 18"/>
                  <a:gd name="T1" fmla="*/ 41588 h 76"/>
                  <a:gd name="T2" fmla="*/ 41716 w 18"/>
                  <a:gd name="T3" fmla="*/ 0 h 76"/>
                  <a:gd name="T4" fmla="*/ 68263 w 18"/>
                  <a:gd name="T5" fmla="*/ 0 h 76"/>
                  <a:gd name="T6" fmla="*/ 68263 w 18"/>
                  <a:gd name="T7" fmla="*/ 287338 h 76"/>
                  <a:gd name="T8" fmla="*/ 30339 w 18"/>
                  <a:gd name="T9" fmla="*/ 287338 h 76"/>
                  <a:gd name="T10" fmla="*/ 30339 w 18"/>
                  <a:gd name="T11" fmla="*/ 71835 h 76"/>
                  <a:gd name="T12" fmla="*/ 0 w 18"/>
                  <a:gd name="T13" fmla="*/ 71835 h 76"/>
                  <a:gd name="T14" fmla="*/ 0 w 18"/>
                  <a:gd name="T15" fmla="*/ 41588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" h="76">
                    <a:moveTo>
                      <a:pt x="0" y="11"/>
                    </a:moveTo>
                    <a:cubicBezTo>
                      <a:pt x="7" y="10"/>
                      <a:pt x="10" y="7"/>
                      <a:pt x="1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7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65543" name="文本框 75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299340" y="1820011"/>
              <a:ext cx="1821496" cy="747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271" tIns="34136" rIns="68271" bIns="34136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7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中原地区的</a:t>
              </a:r>
              <a:endParaRPr kumimoji="0" lang="zh-CN" altLang="en-US" sz="207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7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汉族民间舞蹈</a:t>
              </a:r>
              <a:endParaRPr kumimoji="0" lang="zh-CN" altLang="en-US" sz="207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507365" y="766445"/>
            <a:ext cx="7874635" cy="187325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</a:t>
            </a:r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04215" y="1185545"/>
            <a:ext cx="7480300" cy="277304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北方地区流传广泛的是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秧歌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，如东北秧歌、山东秧歌、陕北秧歌等；南方多以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灯舞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为主，如采茶灯、竹马灯、花鼓灯、云南花灯等。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汉族民间舞具有群众性、稳定性、即兴性等特征，同时还有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载歌载舞、手持道具、队形变换多样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等风格特点。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18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4775" y="763905"/>
            <a:ext cx="2698750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35280"/>
            <a:r>
              <a:rPr lang="zh-CN" sz="2400" b="1">
                <a:latin typeface="黑体" panose="02010609060101010101" charset="-122"/>
                <a:ea typeface="黑体" panose="02010609060101010101" charset="-122"/>
              </a:rPr>
              <a:t>（一）东北秧歌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6425" y="1423035"/>
            <a:ext cx="7930515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800">
                <a:ea typeface="宋体" panose="02010600030101010101" pitchFamily="2" charset="-122"/>
              </a:rPr>
              <a:t>    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</a:rPr>
              <a:t>东北秧歌泛指黑龙江、吉林、辽宁、内蒙古东部部分地区的汉族民间舞蹈。它最初起源于古代插秧播种的农业劳动和祈求风调雨顺的祭祀活动，起源、流变与农耕文化密切相关。东北秧歌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节奏欢快、气氛热烈、场面较大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</a:rPr>
              <a:t>，深受群众喜欢。其形式诙谐、风格独特，广袤的黑土地赋予它纯朴而豪放的灵性和风情，融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泼辣、幽默、俏皮、文静、稳重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</a:rPr>
              <a:t>于一体，将东北人民热情质朴、大气奔放，敦厚宽广、执着坚韧的性格表现得淋漓尽致。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sz="1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064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663065"/>
            <a:ext cx="2453005" cy="35242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17378" y="436017"/>
            <a:ext cx="1331018" cy="385100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63463" y="1586570"/>
            <a:ext cx="50088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600" b="1" dirty="0">
                <a:solidFill>
                  <a:srgbClr val="7030A0"/>
                </a:solidFill>
                <a:cs typeface="+mn-ea"/>
                <a:sym typeface="+mn-lt"/>
              </a:rPr>
              <a:t>第五章 </a:t>
            </a:r>
            <a:r>
              <a:rPr lang="en-US" altLang="zh-CN" sz="3600" b="1" dirty="0">
                <a:solidFill>
                  <a:srgbClr val="7030A0"/>
                </a:solidFill>
                <a:cs typeface="+mn-ea"/>
                <a:sym typeface="+mn-lt"/>
              </a:rPr>
              <a:t> </a:t>
            </a:r>
            <a:r>
              <a:rPr lang="zh-CN" altLang="en-US" sz="3600" b="1" dirty="0">
                <a:solidFill>
                  <a:srgbClr val="7030A0"/>
                </a:solidFill>
                <a:cs typeface="+mn-ea"/>
                <a:sym typeface="+mn-lt"/>
              </a:rPr>
              <a:t>中国民族民间舞</a:t>
            </a:r>
            <a:endParaRPr lang="en-US" altLang="zh-CN" sz="36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15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15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3365" y="763905"/>
            <a:ext cx="2698750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35280"/>
            <a:r>
              <a:rPr lang="zh-CN" sz="2400" b="1">
                <a:latin typeface="黑体" panose="02010609060101010101" charset="-122"/>
                <a:ea typeface="黑体" panose="02010609060101010101" charset="-122"/>
              </a:rPr>
              <a:t>（一）东北秧歌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1675" y="1423035"/>
            <a:ext cx="7930515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800">
                <a:ea typeface="宋体" panose="02010600030101010101" pitchFamily="2" charset="-122"/>
              </a:rPr>
              <a:t>    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东北秧歌舞蹈体态保持身体前倾，踢抬时出脚有力、收回落地快，形成其特有的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“哏劲”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。舞蹈动作具有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“稳中浪、浪中梗 、梗中翘、踩在板上、扭在腰上”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的特点，其道具主要有扇子、手绢等，花样繁多的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“手中花”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，如挽花、片花、缠花、立花等几十种，具有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哏、俏、幽、稳、美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的特点，是东北秧歌的特色之一。东北秧歌是中国首批非物质文化遗产，是中华传统文化中的璀璨明珠，也是东北地区重要的地域文化名片。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3236595" y="60452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《情</a:t>
            </a:r>
            <a:r>
              <a:rPr lang="en-US" altLang="zh-CN" sz="2400" b="1">
                <a:ea typeface="宋体" panose="02010600030101010101" pitchFamily="2" charset="-122"/>
              </a:rPr>
              <a:t> </a:t>
            </a:r>
            <a:r>
              <a:rPr lang="zh-CN" sz="2400" b="1">
                <a:ea typeface="宋体" panose="02010600030101010101" pitchFamily="2" charset="-122"/>
              </a:rPr>
              <a:t>思》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590290" y="1773555"/>
            <a:ext cx="5071110" cy="20148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br>
              <a:rPr lang="zh-CN" sz="1800" b="1">
                <a:ea typeface="宋体" panose="02010600030101010101" pitchFamily="2" charset="-122"/>
              </a:rPr>
            </a:br>
            <a:r>
              <a:rPr lang="zh-CN" sz="1800" b="1">
                <a:ea typeface="宋体" panose="02010600030101010101" pitchFamily="2" charset="-122"/>
              </a:rPr>
              <a:t> </a:t>
            </a:r>
            <a:r>
              <a:rPr lang="en-US" altLang="zh-CN" sz="1800" b="1">
                <a:ea typeface="宋体" panose="02010600030101010101" pitchFamily="2" charset="-122"/>
              </a:rPr>
              <a:t>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1. 首演时间：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1998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2. 编    导：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王举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   3.</a:t>
            </a:r>
            <a:r>
              <a:rPr 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作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曲：李志祥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4.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舞蹈演员：王小燕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5. 获奖情况：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首届中国舞蹈“荷花奖”表演银奖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856" name="IM 856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128905"/>
            <a:ext cx="3237230" cy="19088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2724785" y="97663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《姥姥的田》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216910" y="1985645"/>
            <a:ext cx="5717540" cy="1706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br>
              <a:rPr lang="zh-CN" sz="1800" b="1">
                <a:ea typeface="宋体" panose="02010600030101010101" pitchFamily="2" charset="-122"/>
              </a:rPr>
            </a:br>
            <a:r>
              <a:rPr lang="zh-CN" sz="1800" b="1">
                <a:ea typeface="宋体" panose="02010600030101010101" pitchFamily="2" charset="-122"/>
              </a:rPr>
              <a:t> </a:t>
            </a:r>
            <a:r>
              <a:rPr lang="en-US" altLang="zh-CN" sz="1800" b="1">
                <a:ea typeface="宋体" panose="02010600030101010101" pitchFamily="2" charset="-122"/>
              </a:rPr>
              <a:t>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1. 首演时间：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2021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2. 编    导：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王小燕、张万励、王艺萌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   3.</a:t>
            </a:r>
            <a:r>
              <a:rPr 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演出单位：长春人文学院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4. 获奖情况：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第十三届中国舞蹈“荷花奖”民族民间舞奖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874" name="IM 874"/>
          <p:cNvPicPr/>
          <p:nvPr/>
        </p:nvPicPr>
        <p:blipFill>
          <a:blip r:embed="rId1"/>
          <a:stretch>
            <a:fillRect/>
          </a:stretch>
        </p:blipFill>
        <p:spPr>
          <a:xfrm>
            <a:off x="143828" y="102553"/>
            <a:ext cx="3072765" cy="19856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1615" y="763905"/>
            <a:ext cx="2740660" cy="4292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35280"/>
            <a:r>
              <a:rPr lang="zh-CN" sz="2400" b="1">
                <a:latin typeface="黑体" panose="02010609060101010101" charset="-122"/>
                <a:ea typeface="黑体" panose="02010609060101010101" charset="-122"/>
              </a:rPr>
              <a:t>（二）山东秧歌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2325" y="1621155"/>
            <a:ext cx="7194550" cy="246380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800">
                <a:ea typeface="宋体" panose="02010600030101010101" pitchFamily="2" charset="-122"/>
              </a:rPr>
              <a:t>      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山东秧歌是山东省的传统民俗艺术，风格多样。其中，最为著名的是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鼓子秧歌、胶州秧歌和海阳秧歌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合称“山东三大秧歌”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。2006年，经国务院批准，山东三大秧歌被列为首批国家级非物质文化遗产。山东秧歌折射出山东人民的生活习俗、性格特征和精神风貌，承载着齐鲁大地厚重的历史文化底蕴。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876040" y="1477010"/>
            <a:ext cx="4379595" cy="304863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06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 导：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周萍、李娜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作    曲：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郎咸庆、史志友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演出单位：北京舞蹈学院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获奖情况：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第六届中国舞蹈“荷花奖”校园舞蹈大赛银奖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75635" y="5689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《六月清荷》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892" name="IM 892"/>
          <p:cNvPicPr/>
          <p:nvPr/>
        </p:nvPicPr>
        <p:blipFill>
          <a:blip r:embed="rId1"/>
          <a:stretch>
            <a:fillRect/>
          </a:stretch>
        </p:blipFill>
        <p:spPr>
          <a:xfrm>
            <a:off x="74295" y="124460"/>
            <a:ext cx="3495040" cy="22491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876040" y="1477010"/>
            <a:ext cx="4379595" cy="304863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21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 导：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田露、王森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作    曲：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亢竹青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演出单位：山东艺术学院舞蹈学院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获奖情况：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第十三届中国舞蹈“荷花奖”民族民间舞奖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75635" y="5689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《移山》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904" name="IM 904"/>
          <p:cNvPicPr/>
          <p:nvPr/>
        </p:nvPicPr>
        <p:blipFill>
          <a:blip r:embed="rId1"/>
          <a:stretch>
            <a:fillRect/>
          </a:stretch>
        </p:blipFill>
        <p:spPr>
          <a:xfrm>
            <a:off x="81598" y="88900"/>
            <a:ext cx="3542665" cy="2239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89865" y="763905"/>
            <a:ext cx="3110230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35280"/>
            <a:r>
              <a:rPr lang="zh-CN" sz="2400" b="1">
                <a:latin typeface="黑体" panose="02010609060101010101" charset="-122"/>
                <a:ea typeface="黑体" panose="02010609060101010101" charset="-122"/>
              </a:rPr>
              <a:t>（三）安徽花鼓灯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5025" y="1377315"/>
            <a:ext cx="7194550" cy="246380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800">
                <a:ea typeface="宋体" panose="02010600030101010101" pitchFamily="2" charset="-122"/>
              </a:rPr>
              <a:t>      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花鼓灯产生于安徽省北部淮河两岸怀远、蚌埠、凤台、淮南等地，以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挺拔、秀丽、欢快、热烈</a:t>
            </a:r>
            <a:r>
              <a:rPr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的风格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著称，具有丰富的艺术语言和独特的艺术风格，是安徽民间舞蹈中流传最广、参与人数最多、知名度最高的歌舞艺术，也是汉族舞蹈的典型代表。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花鼓灯主要由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舞蹈、灯歌、锣鼓演奏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和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后场小戏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组成，而舞蹈是花鼓灯的主要组成部分，其</a:t>
            </a:r>
            <a:r>
              <a:rPr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舞蹈包括“大花场”“小花场”和“盘鼓”三部分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876040" y="1477010"/>
            <a:ext cx="4920615" cy="304863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首演时间：201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 导：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高度、黄奕华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作    曲：徐磊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演出单位：北京舞蹈学院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获奖情况：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第十届全国舞蹈比赛评委会特别奖；第七届 CCTV 全国电视舞蹈大赛作品奖银奖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75635" y="5689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《淮水情兰花弯》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920" name="IM 920"/>
          <p:cNvPicPr/>
          <p:nvPr/>
        </p:nvPicPr>
        <p:blipFill>
          <a:blip r:embed="rId1"/>
          <a:stretch>
            <a:fillRect/>
          </a:stretch>
        </p:blipFill>
        <p:spPr>
          <a:xfrm>
            <a:off x="150495" y="106680"/>
            <a:ext cx="3408045" cy="2094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676650" y="1423670"/>
            <a:ext cx="4218940" cy="306006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首演时间：201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7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 导：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张翼翀、楚希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作    曲：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刘艮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舞蹈演员：张翰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5.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演出单位：北京舞蹈学院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6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获奖情况：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第十五届北京市舞蹈大赛表演、创作一等奖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77285" y="568960"/>
            <a:ext cx="421894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《醉忆生声》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932" name="IM 932"/>
          <p:cNvPicPr/>
          <p:nvPr/>
        </p:nvPicPr>
        <p:blipFill>
          <a:blip r:embed="rId1"/>
          <a:stretch>
            <a:fillRect/>
          </a:stretch>
        </p:blipFill>
        <p:spPr>
          <a:xfrm>
            <a:off x="116840" y="158750"/>
            <a:ext cx="3239770" cy="2014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87325" y="363855"/>
            <a:ext cx="2698750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35280"/>
            <a:r>
              <a:rPr lang="zh-CN" sz="2400" b="1">
                <a:latin typeface="黑体" panose="02010609060101010101" charset="-122"/>
                <a:ea typeface="黑体" panose="02010609060101010101" charset="-122"/>
              </a:rPr>
              <a:t>二、藏族舞蹈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4670" y="934085"/>
            <a:ext cx="7670800" cy="315277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2000">
                <a:ea typeface="宋体" panose="02010600030101010101" pitchFamily="2" charset="-122"/>
              </a:rPr>
              <a:t>        </a:t>
            </a:r>
            <a:r>
              <a:rPr lang="zh-CN" sz="1800">
                <a:ea typeface="宋体" panose="02010600030101010101" pitchFamily="2" charset="-122"/>
              </a:rPr>
              <a:t>藏族民间舞蹈多属</a:t>
            </a:r>
            <a:r>
              <a:rPr lang="zh-CN" sz="1800" b="1">
                <a:solidFill>
                  <a:schemeClr val="accent3"/>
                </a:solidFill>
                <a:ea typeface="宋体" panose="02010600030101010101" pitchFamily="2" charset="-122"/>
              </a:rPr>
              <a:t>载歌载舞</a:t>
            </a:r>
            <a:r>
              <a:rPr lang="zh-CN" sz="1800">
                <a:ea typeface="宋体" panose="02010600030101010101" pitchFamily="2" charset="-122"/>
              </a:rPr>
              <a:t>的形式，常见的有</a:t>
            </a:r>
            <a:r>
              <a:rPr lang="zh-CN" sz="1800" b="1">
                <a:solidFill>
                  <a:schemeClr val="accent3"/>
                </a:solidFill>
                <a:ea typeface="宋体" panose="02010600030101010101" pitchFamily="2" charset="-122"/>
              </a:rPr>
              <a:t>“弦子”“锅庄”“果谐”“堆谐”</a:t>
            </a:r>
            <a:r>
              <a:rPr lang="zh-CN" sz="1800">
                <a:ea typeface="宋体" panose="02010600030101010101" pitchFamily="2" charset="-122"/>
              </a:rPr>
              <a:t>等。</a:t>
            </a:r>
            <a:endParaRPr lang="zh-CN" sz="1800">
              <a:ea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zh-CN" sz="1800">
              <a:ea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800">
                <a:ea typeface="宋体" panose="02010600030101010101" pitchFamily="2" charset="-122"/>
              </a:rPr>
              <a:t>        </a:t>
            </a:r>
            <a:r>
              <a:rPr lang="zh-CN" sz="1800">
                <a:ea typeface="宋体" panose="02010600030101010101" pitchFamily="2" charset="-122"/>
              </a:rPr>
              <a:t>藏族舞民间舞蹈的体态为自然放松、微微前倾，呈现坐胯、弓腰、曲背、含胸、垂肩等特点，这与高原地区的自然条件和长期从事繁重的劳动、虔诚的宗教心理、宗教礼仪以及风俗习惯有着密切关系。</a:t>
            </a:r>
            <a:endParaRPr lang="zh-CN" sz="1800">
              <a:ea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zh-CN" sz="1800">
              <a:ea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sz="1800">
                <a:ea typeface="宋体" panose="02010600030101010101" pitchFamily="2" charset="-122"/>
              </a:rPr>
              <a:t> </a:t>
            </a:r>
            <a:r>
              <a:rPr lang="en-US" altLang="zh-CN" sz="1800">
                <a:ea typeface="宋体" panose="02010600030101010101" pitchFamily="2" charset="-122"/>
              </a:rPr>
              <a:t>       </a:t>
            </a:r>
            <a:r>
              <a:rPr lang="zh-CN" sz="1800">
                <a:ea typeface="宋体" panose="02010600030101010101" pitchFamily="2" charset="-122"/>
              </a:rPr>
              <a:t>藏族舞蹈的动律特点为腿部膝关节连续不断地、小而快的弹性动作，有时弹性动作会替换为连绵柔韧的屈伸动作，具有</a:t>
            </a:r>
            <a:r>
              <a:rPr lang="zh-CN" sz="1800" b="1">
                <a:solidFill>
                  <a:schemeClr val="accent3"/>
                </a:solidFill>
                <a:ea typeface="宋体" panose="02010600030101010101" pitchFamily="2" charset="-122"/>
              </a:rPr>
              <a:t>“无屈不成动，欲动必先屈”</a:t>
            </a:r>
            <a:r>
              <a:rPr lang="zh-CN" sz="1800">
                <a:ea typeface="宋体" panose="02010600030101010101" pitchFamily="2" charset="-122"/>
              </a:rPr>
              <a:t>的动作规律，</a:t>
            </a:r>
            <a:r>
              <a:rPr lang="zh-CN" sz="1800" b="1">
                <a:solidFill>
                  <a:schemeClr val="accent3"/>
                </a:solidFill>
                <a:ea typeface="宋体" panose="02010600030101010101" pitchFamily="2" charset="-122"/>
              </a:rPr>
              <a:t>“颤、开、顺、 左、绕”</a:t>
            </a:r>
            <a:r>
              <a:rPr lang="zh-CN" sz="1800">
                <a:ea typeface="宋体" panose="02010600030101010101" pitchFamily="2" charset="-122"/>
              </a:rPr>
              <a:t>是藏族舞蹈动作的五大元素。</a:t>
            </a:r>
            <a:endParaRPr lang="zh-CN" sz="180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43793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2392" y="212524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80540" y="2306955"/>
            <a:ext cx="4458970" cy="543560"/>
            <a:chOff x="1833958" y="1758817"/>
            <a:chExt cx="2957271" cy="465539"/>
          </a:xfrm>
        </p:grpSpPr>
        <p:sp>
          <p:nvSpPr>
            <p:cNvPr id="18" name="MH_Entry_2">
              <a:hlinkClick r:id="rId4" action="ppaction://hlinksldjump"/>
            </p:cNvPr>
            <p:cNvSpPr/>
            <p:nvPr>
              <p:custDataLst>
                <p:tags r:id="rId5"/>
              </p:custDataLst>
            </p:nvPr>
          </p:nvSpPr>
          <p:spPr>
            <a:xfrm>
              <a:off x="2263757" y="1860539"/>
              <a:ext cx="2527472" cy="363817"/>
            </a:xfrm>
            <a:prstGeom prst="rect">
              <a:avLst/>
            </a:prstGeom>
            <a:solidFill>
              <a:srgbClr val="DAA7E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81000" tIns="0" rIns="40500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1800" b="1" dirty="0">
                  <a:solidFill>
                    <a:srgbClr val="FFFFFF"/>
                  </a:solidFill>
                  <a:cs typeface="+mn-ea"/>
                  <a:sym typeface="+mn-lt"/>
                </a:rPr>
                <a:t>      </a:t>
              </a:r>
              <a:r>
                <a: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rPr>
                <a:t>中国民族民间舞发展概况</a:t>
              </a:r>
              <a:endParaRPr lang="zh-CN" altLang="en-US" sz="18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MH_Number_2">
              <a:hlinkClick r:id="rId4" action="ppaction://hlinksldjump"/>
            </p:cNvPr>
            <p:cNvSpPr/>
            <p:nvPr>
              <p:custDataLst>
                <p:tags r:id="rId6"/>
              </p:custDataLst>
            </p:nvPr>
          </p:nvSpPr>
          <p:spPr>
            <a:xfrm>
              <a:off x="1833958" y="1758817"/>
              <a:ext cx="477452" cy="465539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3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800" b="1">
                  <a:solidFill>
                    <a:srgbClr val="FFFFFF"/>
                  </a:solidFill>
                  <a:cs typeface="+mn-ea"/>
                  <a:sym typeface="+mn-lt"/>
                </a:rPr>
                <a:t>02</a:t>
              </a:r>
              <a:endParaRPr lang="zh-CN" altLang="en-US" sz="18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781810" y="3180715"/>
            <a:ext cx="4457700" cy="487045"/>
            <a:chOff x="2806" y="4383"/>
            <a:chExt cx="7133" cy="767"/>
          </a:xfrm>
        </p:grpSpPr>
        <p:grpSp>
          <p:nvGrpSpPr>
            <p:cNvPr id="3" name="组合 2"/>
            <p:cNvGrpSpPr/>
            <p:nvPr/>
          </p:nvGrpSpPr>
          <p:grpSpPr>
            <a:xfrm>
              <a:off x="2806" y="4383"/>
              <a:ext cx="7133" cy="767"/>
              <a:chOff x="1833958" y="1011717"/>
              <a:chExt cx="2957271" cy="465539"/>
            </a:xfrm>
          </p:grpSpPr>
          <p:sp>
            <p:nvSpPr>
              <p:cNvPr id="4" name="MH_Entry_2">
                <a:hlinkClick r:id="rId4" action="ppaction://hlinksldjump"/>
              </p:cNvPr>
              <p:cNvSpPr/>
              <p:nvPr>
                <p:custDataLst>
                  <p:tags r:id="rId7"/>
                </p:custDataLst>
              </p:nvPr>
            </p:nvSpPr>
            <p:spPr>
              <a:xfrm>
                <a:off x="2263757" y="1111148"/>
                <a:ext cx="2527472" cy="363817"/>
              </a:xfrm>
              <a:prstGeom prst="rect">
                <a:avLst/>
              </a:prstGeom>
              <a:solidFill>
                <a:srgbClr val="DAA7E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81000" tIns="0" rIns="405000" bIns="0" anchor="ctr">
                <a:normAutofit/>
              </a:bodyPr>
              <a:p>
                <a:pPr algn="ctr">
                  <a:lnSpc>
                    <a:spcPct val="120000"/>
                  </a:lnSpc>
                  <a:defRPr/>
                </a:pPr>
                <a:endPara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MH_Number_2">
                <a:hlinkClick r:id="rId4" action="ppaction://hlinksldjump"/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1833958" y="1011717"/>
                <a:ext cx="477452" cy="465539"/>
              </a:xfrm>
              <a:custGeom>
                <a:avLst/>
                <a:gdLst>
                  <a:gd name="connsiteX0" fmla="*/ 0 w 640080"/>
                  <a:gd name="connsiteY0" fmla="*/ 0 h 662940"/>
                  <a:gd name="connsiteX1" fmla="*/ 0 w 640080"/>
                  <a:gd name="connsiteY1" fmla="*/ 502920 h 662940"/>
                  <a:gd name="connsiteX2" fmla="*/ 640080 w 640080"/>
                  <a:gd name="connsiteY2" fmla="*/ 662940 h 662940"/>
                  <a:gd name="connsiteX3" fmla="*/ 640080 w 640080"/>
                  <a:gd name="connsiteY3" fmla="*/ 160020 h 662940"/>
                  <a:gd name="connsiteX4" fmla="*/ 0 w 640080"/>
                  <a:gd name="connsiteY4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0080" h="662940">
                    <a:moveTo>
                      <a:pt x="0" y="0"/>
                    </a:moveTo>
                    <a:lnTo>
                      <a:pt x="0" y="502920"/>
                    </a:lnTo>
                    <a:lnTo>
                      <a:pt x="640080" y="662940"/>
                    </a:lnTo>
                    <a:lnTo>
                      <a:pt x="640080" y="1600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36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>
                  <a:defRPr/>
                </a:pPr>
                <a:r>
                  <a:rPr lang="en-US" altLang="zh-CN" sz="1800" b="1">
                    <a:solidFill>
                      <a:srgbClr val="FFFFFF"/>
                    </a:solidFill>
                    <a:cs typeface="+mn-ea"/>
                    <a:sym typeface="+mn-lt"/>
                  </a:rPr>
                  <a:t>03</a:t>
                </a:r>
                <a:endParaRPr lang="zh-CN" altLang="en-US" sz="1800" b="1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4518" y="4546"/>
              <a:ext cx="4750" cy="54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noAutofit/>
            </a:bodyPr>
            <a:p>
              <a:pPr indent="177800"/>
              <a:r>
                <a:rPr lang="zh-CN" altLang="en-US" sz="1800" b="1" dirty="0">
                  <a:solidFill>
                    <a:srgbClr val="FFFFFF"/>
                  </a:solidFill>
                  <a:cs typeface="+mn-ea"/>
                </a:rPr>
                <a:t>中国民族民间舞作品鉴赏</a:t>
              </a:r>
              <a:endParaRPr lang="zh-CN" altLang="en-US" sz="1800" b="1" dirty="0">
                <a:solidFill>
                  <a:srgbClr val="FFFFFF"/>
                </a:solidFill>
                <a:cs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816100" y="1399540"/>
            <a:ext cx="4423410" cy="577850"/>
            <a:chOff x="2860" y="1954"/>
            <a:chExt cx="6966" cy="910"/>
          </a:xfrm>
        </p:grpSpPr>
        <p:grpSp>
          <p:nvGrpSpPr>
            <p:cNvPr id="5" name="组合 4"/>
            <p:cNvGrpSpPr/>
            <p:nvPr/>
          </p:nvGrpSpPr>
          <p:grpSpPr>
            <a:xfrm>
              <a:off x="2860" y="1954"/>
              <a:ext cx="6966" cy="909"/>
              <a:chOff x="2492893" y="1337687"/>
              <a:chExt cx="3086026" cy="467830"/>
            </a:xfrm>
          </p:grpSpPr>
          <p:sp>
            <p:nvSpPr>
              <p:cNvPr id="15" name="MH_Entry_1">
                <a:hlinkClick r:id="rId9" action="ppaction://hlinksldjump"/>
              </p:cNvPr>
              <p:cNvSpPr/>
              <p:nvPr>
                <p:custDataLst>
                  <p:tags r:id="rId10"/>
                </p:custDataLst>
              </p:nvPr>
            </p:nvSpPr>
            <p:spPr>
              <a:xfrm>
                <a:off x="2944685" y="1462320"/>
                <a:ext cx="2634234" cy="343197"/>
              </a:xfrm>
              <a:prstGeom prst="rect">
                <a:avLst/>
              </a:prstGeom>
              <a:solidFill>
                <a:srgbClr val="DAA7E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81000" tIns="0" rIns="405000" bIns="0" anchor="ctr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1800" b="1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MH_Number_1">
                <a:hlinkClick r:id="rId9" action="ppaction://hlinksldjump"/>
              </p:cNvPr>
              <p:cNvSpPr/>
              <p:nvPr>
                <p:custDataLst>
                  <p:tags r:id="rId11"/>
                </p:custDataLst>
              </p:nvPr>
            </p:nvSpPr>
            <p:spPr>
              <a:xfrm>
                <a:off x="2492893" y="1337687"/>
                <a:ext cx="451792" cy="467830"/>
              </a:xfrm>
              <a:custGeom>
                <a:avLst/>
                <a:gdLst>
                  <a:gd name="connsiteX0" fmla="*/ 0 w 640080"/>
                  <a:gd name="connsiteY0" fmla="*/ 0 h 662940"/>
                  <a:gd name="connsiteX1" fmla="*/ 0 w 640080"/>
                  <a:gd name="connsiteY1" fmla="*/ 502920 h 662940"/>
                  <a:gd name="connsiteX2" fmla="*/ 640080 w 640080"/>
                  <a:gd name="connsiteY2" fmla="*/ 662940 h 662940"/>
                  <a:gd name="connsiteX3" fmla="*/ 640080 w 640080"/>
                  <a:gd name="connsiteY3" fmla="*/ 160020 h 662940"/>
                  <a:gd name="connsiteX4" fmla="*/ 0 w 640080"/>
                  <a:gd name="connsiteY4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0080" h="662940">
                    <a:moveTo>
                      <a:pt x="0" y="0"/>
                    </a:moveTo>
                    <a:lnTo>
                      <a:pt x="0" y="502920"/>
                    </a:lnTo>
                    <a:lnTo>
                      <a:pt x="640080" y="662940"/>
                    </a:lnTo>
                    <a:lnTo>
                      <a:pt x="640080" y="1600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36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800" b="1">
                    <a:solidFill>
                      <a:srgbClr val="FFFFFF"/>
                    </a:solidFill>
                    <a:cs typeface="+mn-ea"/>
                    <a:sym typeface="+mn-lt"/>
                  </a:rPr>
                  <a:t>01</a:t>
                </a:r>
                <a:endParaRPr lang="zh-CN" altLang="en-US" sz="1800" b="1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6" name="文本框 125"/>
            <p:cNvSpPr txBox="1"/>
            <p:nvPr/>
          </p:nvSpPr>
          <p:spPr>
            <a:xfrm>
              <a:off x="4797" y="2284"/>
              <a:ext cx="4487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indent="0"/>
              <a:r>
                <a:rPr lang="en-US" sz="1800" b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sz="1800" b="1" dirty="0">
                  <a:solidFill>
                    <a:srgbClr val="FFFFFF"/>
                  </a:solidFill>
                  <a:cs typeface="+mn-ea"/>
                </a:rPr>
                <a:t>中国民族民间舞释义</a:t>
              </a:r>
              <a:endParaRPr lang="zh-CN" altLang="en-US" sz="1800" b="1" dirty="0">
                <a:solidFill>
                  <a:srgbClr val="FFFFFF"/>
                </a:solidFill>
                <a:cs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563620" y="1369695"/>
            <a:ext cx="4816475" cy="304863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首演时间：1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997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 导：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苏自红、色尕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作    曲：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王勇、孟卫东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舞蹈演员：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隋俊波、崔涛、万玛尖措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5.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中央民族大学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6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获奖情况：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第七届“孔雀杯”少数民族会演表演二等奖、创作三等奖、优秀作曲奖；首届中国舞蹈“荷花奖”比赛作品银奖；朝鲜“四月之春”国际艺术金奖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75635" y="5689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《牛背摇篮》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950" name="IM 950"/>
          <p:cNvPicPr/>
          <p:nvPr/>
        </p:nvPicPr>
        <p:blipFill>
          <a:blip r:embed="rId1"/>
          <a:stretch>
            <a:fillRect/>
          </a:stretch>
        </p:blipFill>
        <p:spPr>
          <a:xfrm>
            <a:off x="234950" y="162560"/>
            <a:ext cx="3069590" cy="21494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876040" y="1477010"/>
            <a:ext cx="4718050" cy="304863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 导：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达瓦拉姆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作    曲：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刘彤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演出单位：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西藏军区政治部文工团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获奖情况：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第五届全国舞蹈比赛创作二等奖； 第七届全军文艺汇演舞蹈编导一等奖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75635" y="5689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《酥油飘香》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962" name="IM 962"/>
          <p:cNvPicPr/>
          <p:nvPr/>
        </p:nvPicPr>
        <p:blipFill>
          <a:blip r:embed="rId1"/>
          <a:stretch>
            <a:fillRect/>
          </a:stretch>
        </p:blipFill>
        <p:spPr>
          <a:xfrm>
            <a:off x="249873" y="168593"/>
            <a:ext cx="3209925" cy="2200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3365" y="605155"/>
            <a:ext cx="2698750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35280"/>
            <a:r>
              <a:rPr lang="zh-CN" sz="2400" b="1">
                <a:latin typeface="黑体" panose="02010609060101010101" charset="-122"/>
                <a:ea typeface="黑体" panose="02010609060101010101" charset="-122"/>
              </a:rPr>
              <a:t>三、蒙古族舞蹈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3725" y="1231265"/>
            <a:ext cx="7321550" cy="27825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2000">
                <a:ea typeface="宋体" panose="02010600030101010101" pitchFamily="2" charset="-122"/>
              </a:rPr>
              <a:t>       </a:t>
            </a:r>
            <a:r>
              <a:rPr lang="en-US" altLang="zh-CN" sz="1800">
                <a:ea typeface="宋体" panose="02010600030101010101" pitchFamily="2" charset="-122"/>
              </a:rPr>
              <a:t> </a:t>
            </a:r>
            <a:r>
              <a:rPr lang="zh-CN" sz="1800">
                <a:ea typeface="宋体" panose="02010600030101010101" pitchFamily="2" charset="-122"/>
              </a:rPr>
              <a:t>蒙古族是一个历史悠久、富有传奇色彩的民族，被称作</a:t>
            </a:r>
            <a:r>
              <a:rPr lang="zh-CN" sz="1800" b="1">
                <a:solidFill>
                  <a:schemeClr val="accent3"/>
                </a:solidFill>
                <a:ea typeface="宋体" panose="02010600030101010101" pitchFamily="2" charset="-122"/>
              </a:rPr>
              <a:t>“马背上的民族”</a:t>
            </a:r>
            <a:r>
              <a:rPr lang="zh-CN" sz="1800">
                <a:ea typeface="宋体" panose="02010600030101010101" pitchFamily="2" charset="-122"/>
              </a:rPr>
              <a:t>。千百年来蒙古族人过着“逐水草而居”的游牧生活，造就了他们豪放、粗犷、勇敢、热情的性格，其舞蹈文化与狩猎、游牧生活有密切关联，舞蹈中模仿</a:t>
            </a:r>
            <a:r>
              <a:rPr lang="zh-CN" sz="1800" b="1">
                <a:solidFill>
                  <a:schemeClr val="accent3"/>
                </a:solidFill>
                <a:ea typeface="宋体" panose="02010600030101010101" pitchFamily="2" charset="-122"/>
              </a:rPr>
              <a:t>马、鹰、大雁</a:t>
            </a:r>
            <a:r>
              <a:rPr lang="zh-CN" sz="1800">
                <a:ea typeface="宋体" panose="02010600030101010101" pitchFamily="2" charset="-122"/>
              </a:rPr>
              <a:t>的动作非常多，以</a:t>
            </a:r>
            <a:r>
              <a:rPr lang="zh-CN" sz="1800" b="1">
                <a:solidFill>
                  <a:schemeClr val="accent3"/>
                </a:solidFill>
                <a:ea typeface="宋体" panose="02010600030101010101" pitchFamily="2" charset="-122"/>
              </a:rPr>
              <a:t>节奏鲜明、热情豪迈</a:t>
            </a:r>
            <a:r>
              <a:rPr lang="zh-CN" sz="1800">
                <a:ea typeface="宋体" panose="02010600030101010101" pitchFamily="2" charset="-122"/>
              </a:rPr>
              <a:t>为主要特征，其主要的伴奏乐器为蒙古族传统乐器马头琴，曲调朴实无华、韵味优雅，具有丰富的表现力。</a:t>
            </a:r>
            <a:endParaRPr lang="zh-CN" sz="1800">
              <a:ea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zh-CN" sz="1800">
              <a:ea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800">
                <a:ea typeface="宋体" panose="02010600030101010101" pitchFamily="2" charset="-122"/>
              </a:rPr>
              <a:t>        </a:t>
            </a:r>
            <a:r>
              <a:rPr lang="zh-CN" altLang="en-US" sz="1800">
                <a:ea typeface="宋体" panose="02010600030101010101" pitchFamily="2" charset="-122"/>
              </a:rPr>
              <a:t>蒙古族舞蹈</a:t>
            </a:r>
            <a:r>
              <a:rPr lang="zh-CN" altLang="en-US" sz="1800" b="1">
                <a:solidFill>
                  <a:schemeClr val="accent3"/>
                </a:solidFill>
                <a:ea typeface="宋体" panose="02010600030101010101" pitchFamily="2" charset="-122"/>
              </a:rPr>
              <a:t>以肩部动作见长</a:t>
            </a:r>
            <a:r>
              <a:rPr lang="zh-CN" altLang="en-US" sz="1800">
                <a:ea typeface="宋体" panose="02010600030101010101" pitchFamily="2" charset="-122"/>
              </a:rPr>
              <a:t>，动作具有律动感，融优美与矫健为一体，主要代表性舞蹈有</a:t>
            </a:r>
            <a:r>
              <a:rPr lang="zh-CN" altLang="en-US" sz="1800" b="1">
                <a:solidFill>
                  <a:schemeClr val="accent3"/>
                </a:solidFill>
                <a:ea typeface="宋体" panose="02010600030101010101" pitchFamily="2" charset="-122"/>
              </a:rPr>
              <a:t>安代舞、筷子舞、盅碗舞</a:t>
            </a:r>
            <a:r>
              <a:rPr lang="zh-CN" altLang="en-US" sz="1800">
                <a:ea typeface="宋体" panose="02010600030101010101" pitchFamily="2" charset="-122"/>
              </a:rPr>
              <a:t>等。</a:t>
            </a:r>
            <a:endParaRPr lang="zh-CN" altLang="en-US" sz="180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428365" y="1271270"/>
            <a:ext cx="4484370" cy="304863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1953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 导：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贾作光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作    曲：明太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舞蹈演员：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贾作光、斯琴塔日哈等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5.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内蒙古自治区歌舞团、北京舞蹈学院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6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获奖情况：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第三届世界青年学生和平友谊联欢节舞蹈比赛金奖；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1994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年“中华民族20世纪舞蹈经典评比”经典作品奖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75635" y="5689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《鄂尔多斯舞》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982" name="IM 982"/>
          <p:cNvPicPr/>
          <p:nvPr/>
        </p:nvPicPr>
        <p:blipFill>
          <a:blip r:embed="rId1"/>
          <a:stretch>
            <a:fillRect/>
          </a:stretch>
        </p:blipFill>
        <p:spPr>
          <a:xfrm>
            <a:off x="267970" y="80010"/>
            <a:ext cx="2353310" cy="27730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876040" y="1477010"/>
            <a:ext cx="4444365" cy="304863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首演时间：1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985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 导：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马跃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音    乐：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李乘、晓藕、夏中汤、马跃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演出单位：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中央民族大学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5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获奖情况：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1984年北京市舞蹈比赛创作、表演一等奖；第二届全国舞蹈比赛编导一等奖、集体舞表演一等奖；1994年获“中华民族20世纪舞蹈经典评比”经典作品奖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35655" y="568960"/>
            <a:ext cx="49199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《奔</a:t>
            </a:r>
            <a:r>
              <a:rPr lang="en-US" altLang="zh-CN" sz="2400" b="1">
                <a:ea typeface="宋体" panose="02010600030101010101" pitchFamily="2" charset="-122"/>
              </a:rPr>
              <a:t>  </a:t>
            </a:r>
            <a:r>
              <a:rPr lang="zh-CN" sz="2400" b="1">
                <a:ea typeface="宋体" panose="02010600030101010101" pitchFamily="2" charset="-122"/>
              </a:rPr>
              <a:t>腾》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994" name="IM 994"/>
          <p:cNvPicPr/>
          <p:nvPr/>
        </p:nvPicPr>
        <p:blipFill>
          <a:blip r:embed="rId1"/>
          <a:stretch>
            <a:fillRect/>
          </a:stretch>
        </p:blipFill>
        <p:spPr>
          <a:xfrm>
            <a:off x="172720" y="141605"/>
            <a:ext cx="3163570" cy="2084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58115" y="478155"/>
            <a:ext cx="3514725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35280"/>
            <a:r>
              <a:rPr lang="zh-CN" sz="2400" b="1">
                <a:latin typeface="黑体" panose="02010609060101010101" charset="-122"/>
                <a:ea typeface="黑体" panose="02010609060101010101" charset="-122"/>
              </a:rPr>
              <a:t>四、维吾尔族舞蹈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6725" y="1128395"/>
            <a:ext cx="8439785" cy="33743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2000">
                <a:ea typeface="宋体" panose="02010600030101010101" pitchFamily="2" charset="-122"/>
              </a:rPr>
              <a:t>   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维吾尔族是一个能歌善舞的民族，民间舞蹈以热情奔放、细腻深情著称，彰显出当地人民乐观爽朗的民族性格。现流传于新疆各地的民间舞蹈主要形式有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赛乃姆、刀郎舞、萨玛舞、夏地亚纳、纳孜尔库姆、盘子舞、手鼓舞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以及其他表演性舞蹈。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b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维吾尔族舞蹈以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昂首、挺胸、立腰、拔背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为基本体态特征，舞蹈中注重面部表情、各种眼神的运用，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“移颈”“翻腕”“耸肩”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等装饰性动作点缀，形成热情、乐观的风韵，这一特点在“赛乃姆”风格中表现得尤为突出。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复杂多变的旋转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是维吾尔族舞蹈常用的技巧，连续旋转中不断变换舞姿造型，多以高难度的技巧性旋转作为表演的高潮。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431540" y="1391920"/>
            <a:ext cx="4824095" cy="304863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1. 首演时间：1959年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原    作： 阿吉·热合曼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3.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改    编： 阿依吐拉、隆徵丘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4.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手鼓伴奏： 阿不力孜·阿克齐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5.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首演演员： 阿依吐拉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6.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 新疆维吾尔自治区歌舞团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7.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获奖情况：第七届“世界青年与学生和平友谊联欢节”舞蹈比赛金质奖章；1994年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荣获“中华民族20世纪舞蹈经典作品评奖”经典作品金像奖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75635" y="5689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《摘葡萄》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1018" name="IM 1018"/>
          <p:cNvPicPr/>
          <p:nvPr/>
        </p:nvPicPr>
        <p:blipFill>
          <a:blip r:embed="rId1"/>
          <a:stretch>
            <a:fillRect/>
          </a:stretch>
        </p:blipFill>
        <p:spPr>
          <a:xfrm>
            <a:off x="368300" y="159385"/>
            <a:ext cx="2319655" cy="2686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036060" y="1620520"/>
            <a:ext cx="4484370" cy="290512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 导：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张鹏、李梦雨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演出单位：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新疆艺术学院舞蹈学院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4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获奖情况：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第十三届中国舞蹈“荷花奖”民族民间舞奖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75635" y="5689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《阳光下的麦盖提》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1030" name="IM 1030"/>
          <p:cNvPicPr/>
          <p:nvPr/>
        </p:nvPicPr>
        <p:blipFill>
          <a:blip r:embed="rId1"/>
          <a:stretch>
            <a:fillRect/>
          </a:stretch>
        </p:blipFill>
        <p:spPr>
          <a:xfrm>
            <a:off x="125095" y="149860"/>
            <a:ext cx="3592195" cy="21361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9070" y="584200"/>
            <a:ext cx="3514725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35280"/>
            <a:r>
              <a:rPr lang="zh-CN" sz="2400" b="1">
                <a:latin typeface="黑体" panose="02010609060101010101" charset="-122"/>
                <a:ea typeface="黑体" panose="02010609060101010101" charset="-122"/>
              </a:rPr>
              <a:t>五、朝鲜族舞蹈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8015" y="1337945"/>
            <a:ext cx="7751445" cy="315277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2000">
                <a:ea typeface="宋体" panose="02010600030101010101" pitchFamily="2" charset="-122"/>
              </a:rPr>
              <a:t>  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朝鲜族居住在东北长白山脚下，是一个以从事水田种植为主、历史悠久的古老民族。他们是自明、清时代开始由朝鲜半岛迁徙而来的。朝鲜族人民性格温和、内敛，他们的舞蹈在继承传统文化的基础上形成了独特的风格，由于长期的农耕劳动，舞蹈多以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典雅飘逸、柔婉含蓄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而著称。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朝鲜族民间舞蹈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舞姿优美、技艺精湛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呼吸的运用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是朝鲜族舞蹈的一大特点，其动律与风韵都是通过特有的节奏形式，经由呼吸方法及气息运用达成的。朝鲜族舞蹈与音乐密切结合，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强调动作与内在情绪的统一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，其伴奏音乐常以细腻又具有跳跃感的12/8节拍为主，长于表现潇洒、欢快的情绪。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42945" y="5943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latin typeface="Calibri" panose="020F0502020204030204" pitchFamily="34" charset="0"/>
                <a:ea typeface="宋体" panose="02010600030101010101" pitchFamily="2" charset="-122"/>
              </a:rPr>
              <a:t>《残</a:t>
            </a:r>
            <a:r>
              <a:rPr lang="en-US" altLang="zh-CN" sz="2400" b="1">
                <a:latin typeface="Calibri" panose="020F0502020204030204" pitchFamily="34" charset="0"/>
                <a:ea typeface="宋体" panose="02010600030101010101" pitchFamily="2" charset="-122"/>
              </a:rPr>
              <a:t>  </a:t>
            </a:r>
            <a:r>
              <a:rPr lang="zh-CN" sz="2400" b="1">
                <a:latin typeface="Calibri" panose="020F0502020204030204" pitchFamily="34" charset="0"/>
                <a:ea typeface="宋体" panose="02010600030101010101" pitchFamily="2" charset="-122"/>
              </a:rPr>
              <a:t>春》</a:t>
            </a:r>
            <a:endParaRPr lang="zh-CN" altLang="en-US" sz="24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53790" y="1333500"/>
            <a:ext cx="5233670" cy="308927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1.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首演时间： 1988年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2.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 孙龙奎、李玲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3.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舞蹈演员： 于晓雪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4.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音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乐： 韩国传统民歌及器乐曲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5.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 北京舞蹈学院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6.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获奖情况：1988年文化部新人新作奖；第四届全国“桃李杯”舞蹈比赛优秀剧目奖、表演二等奖；1994年“中华民族20世纪舞蹈经典作品”金像奖；第三届全国舞蹈比赛表演一等奖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50" name="IM 1050"/>
          <p:cNvPicPr/>
          <p:nvPr/>
        </p:nvPicPr>
        <p:blipFill>
          <a:blip r:embed="rId1"/>
          <a:stretch>
            <a:fillRect/>
          </a:stretch>
        </p:blipFill>
        <p:spPr>
          <a:xfrm>
            <a:off x="118110" y="84455"/>
            <a:ext cx="3198495" cy="21710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381420" y="2904275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76500" y="2175510"/>
            <a:ext cx="4208780" cy="481330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lvl="0" algn="ctr">
              <a:lnSpc>
                <a:spcPct val="120000"/>
              </a:lnSpc>
              <a:buClrTx/>
              <a:buSzTx/>
              <a:buFontTx/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ea"/>
              </a:rPr>
              <a:t>   </a:t>
            </a:r>
            <a:r>
              <a:rPr lang="zh-CN" altLang="en-US" sz="2100" b="1" dirty="0">
                <a:solidFill>
                  <a:srgbClr val="FFFFFF"/>
                </a:solidFill>
                <a:cs typeface="+mn-ea"/>
                <a:sym typeface="+mn-ea"/>
              </a:rPr>
              <a:t>中国民族民间舞释义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96202" y="1982862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>
                <a:solidFill>
                  <a:srgbClr val="FFFFFF"/>
                </a:solidFill>
                <a:cs typeface="+mn-ea"/>
                <a:sym typeface="+mn-lt"/>
              </a:rPr>
              <a:t>1</a:t>
            </a:r>
            <a:endParaRPr lang="zh-CN" altLang="en-US" sz="3600" b="1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194050" y="9753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</a:rPr>
              <a:t>《扇</a:t>
            </a:r>
            <a:r>
              <a:rPr lang="en-US" altLang="zh-CN" sz="2400" b="1">
                <a:ea typeface="宋体" panose="02010600030101010101" pitchFamily="2" charset="-122"/>
              </a:rPr>
              <a:t>  </a:t>
            </a:r>
            <a:r>
              <a:rPr lang="zh-CN" altLang="en-US" sz="2400" b="1">
                <a:ea typeface="宋体" panose="02010600030101010101" pitchFamily="2" charset="-122"/>
              </a:rPr>
              <a:t>骨》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7595" y="1682750"/>
            <a:ext cx="4880610" cy="25615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marL="284480" indent="-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一、基本信息</a:t>
            </a:r>
            <a:endParaRPr lang="zh-CN" sz="1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4480" indent="-28448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03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b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2. 编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导：张晓梅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4480" indent="-28448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舞蹈演员：罗莹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284480" indent="-28448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4.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演出单位：北京舞蹈学院</a:t>
            </a:r>
            <a:b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获奖情况：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第七届“桃李杯”舞蹈比赛表演创作一等奖；第八届北京市舞蹈比赛创作一等奖；第三届CCTV电视舞蹈大赛铜奖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62" name="IM 1062"/>
          <p:cNvPicPr/>
          <p:nvPr/>
        </p:nvPicPr>
        <p:blipFill>
          <a:blip r:embed="rId1"/>
          <a:stretch>
            <a:fillRect/>
          </a:stretch>
        </p:blipFill>
        <p:spPr>
          <a:xfrm>
            <a:off x="108903" y="140335"/>
            <a:ext cx="3228975" cy="1996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8265" y="417830"/>
            <a:ext cx="3514725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35280"/>
            <a:r>
              <a:rPr lang="zh-CN" sz="2400" b="1">
                <a:latin typeface="黑体" panose="02010609060101010101" charset="-122"/>
                <a:ea typeface="黑体" panose="02010609060101010101" charset="-122"/>
              </a:rPr>
              <a:t>六、傣族舞蹈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9750" y="857885"/>
            <a:ext cx="7751445" cy="315277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2000">
                <a:ea typeface="宋体" panose="02010600030101010101" pitchFamily="2" charset="-122"/>
              </a:rPr>
              <a:t>   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傣族是一个具有悠久历史的少数民族，他们主要居住在云南省西双版纳傣族自治州、德宏傣族景颇族自治州和耿马傣族佤族自治县等地。由于傣族人喜欢居住在水边，爱洁净、常沐浴，所以有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“水的民族”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的美称。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傣族视孔雀、大象为吉祥物，民间故事丰富多彩。傣族民间舞蹈按照其表现内容可分为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“孔雀舞”“象脚鼓舞”“刀舞”“捞鱼舞”“马鹿舞”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等，其中“孔雀舞”和“象脚鼓舞”最为著名。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傣族舞蹈风格轻盈灵秀，情感丰富、舞姿优美，有着丰富的手型动作和跳、转等技巧，四肢和躯干形成优美的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“三道弯”</a:t>
            </a:r>
            <a:r>
              <a:rPr 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舞姿。</a:t>
            </a:r>
            <a:endParaRPr 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800">
                <a:ea typeface="宋体" panose="02010600030101010101" pitchFamily="2" charset="-122"/>
              </a:rPr>
              <a:t>      </a:t>
            </a:r>
            <a:endParaRPr lang="en-US" altLang="zh-CN" sz="180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237865" y="1362710"/>
            <a:ext cx="4808220" cy="279400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一、基本信息</a:t>
            </a:r>
            <a:endParaRPr lang="zh-CN" sz="1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1.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首演时间：1986年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2.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导：杨丽萍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3.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曲：张平生、王甫建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4.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舞蹈演员：杨丽萍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5.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演出单位：中央民族歌舞团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6.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获奖情况：第二届全国舞蹈比赛创作一等奖、表演一等奖；1994年，“中华民族20世纪舞蹈经典作品”金像奖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76550" y="514985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</a:rPr>
              <a:t>《雀之灵》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1086" name="IM 1086"/>
          <p:cNvPicPr/>
          <p:nvPr/>
        </p:nvPicPr>
        <p:blipFill>
          <a:blip r:embed="rId1"/>
          <a:stretch>
            <a:fillRect/>
          </a:stretch>
        </p:blipFill>
        <p:spPr>
          <a:xfrm>
            <a:off x="302895" y="128905"/>
            <a:ext cx="2317115" cy="26219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894455" y="1624965"/>
            <a:ext cx="4808220" cy="31584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一、基本信息</a:t>
            </a:r>
            <a:endParaRPr lang="zh-CN" sz="1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05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   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赵梁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作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曲：李沧桑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4.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舞蹈演员：王锦、崔英美、刘晓智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5.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演出单位：中央民族歌舞团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6.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获奖情况：第五届中国舞蹈“荷花奖”民族民间舞作品金奖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94050" y="97536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</a:rPr>
              <a:t>《邵多丽》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pic>
        <p:nvPicPr>
          <p:cNvPr id="1104" name="IM 1104"/>
          <p:cNvPicPr/>
          <p:nvPr/>
        </p:nvPicPr>
        <p:blipFill>
          <a:blip r:embed="rId1"/>
          <a:srcRect l="7504" t="15799" r="5442"/>
          <a:stretch>
            <a:fillRect/>
          </a:stretch>
        </p:blipFill>
        <p:spPr>
          <a:xfrm>
            <a:off x="88265" y="114300"/>
            <a:ext cx="3565525" cy="2331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3365" y="657860"/>
            <a:ext cx="3514725" cy="4400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335280"/>
            <a:r>
              <a:rPr lang="zh-CN" sz="2400" b="1">
                <a:latin typeface="黑体" panose="02010609060101010101" charset="-122"/>
                <a:ea typeface="黑体" panose="02010609060101010101" charset="-122"/>
              </a:rPr>
              <a:t>七、其他民族民间舞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5960" y="1423035"/>
            <a:ext cx="7751445" cy="315277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altLang="zh-CN" sz="1800">
                <a:ea typeface="宋体" panose="02010600030101010101" pitchFamily="2" charset="-122"/>
              </a:rPr>
              <a:t>     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国少数民族舞蹈繁花似锦，除了以上提到的民族之外，其他少数民族也有着自己独具特色的舞蹈文化，这些舞蹈反映着各民族的社会经济、劳动方式、思想信仰、传统文化、民风民俗等方面的情况，并与其所处的人文环境息息相关，它们经过长期的发展，逐渐形成了各自独特的文化内涵与形态特征。各民族舞蹈在历史的进程中</a:t>
            </a:r>
            <a:r>
              <a:rPr 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延绵不断、沿袭至今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，展示出我国民族民间舞蹈生机勃勃的景象。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民族民间舞蹈是我国</a:t>
            </a:r>
            <a:r>
              <a:rPr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非物质文化遗产的重要组成部分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，代表着我国悠久灿烂的民族舞蹈传统，是华夏民族艺术中的瑰宝。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439545"/>
            <a:ext cx="2605405" cy="3743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517130" y="1548130"/>
            <a:ext cx="943610" cy="27305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234403" y="1711030"/>
            <a:ext cx="29413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感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谢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观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看 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70865" y="1532255"/>
            <a:ext cx="7990205" cy="196215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ea typeface="宋体" panose="02010600030101010101" pitchFamily="2" charset="-122"/>
              </a:rPr>
              <a:t>     </a:t>
            </a:r>
            <a:r>
              <a:rPr lang="en-US" altLang="zh-CN" sz="18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我国是一个拥有56个民族的多民族国家，民族民间舞具有鲜明的民族风格和地域特色，有着不同的表现形式，反映着不同民族的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历史、人文、民俗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等。中国民族民间舞起源于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人民的日常劳动与生活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，又因各地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自然环境、劳动方式、宗教信仰、风俗习惯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等存在差异，从而形成了不同的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表演技巧与风格形式</a:t>
            </a:r>
            <a:r>
              <a:rPr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6140" y="2272665"/>
            <a:ext cx="7291705" cy="16211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/>
            <a:endParaRPr lang="zh-CN" altLang="en-US" sz="1800" b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3725" y="1618615"/>
            <a:ext cx="7611110" cy="270319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ea typeface="宋体" panose="02010600030101010101" pitchFamily="2" charset="-122"/>
                <a:sym typeface="+mn-ea"/>
              </a:rPr>
              <a:t>     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“中国民族民间舞”的概念，是目前中国大陆舞蹈界约定俗成的一个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包括中国汉族民间舞和各少数民族舞蹈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的概念，其内涵是指中国各民族在长期的历史进程中，由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民众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共同创作、积累、发展形成，并在各民族文化生活中广泛流传的舞蹈形式，其内涵较为宽广，其中既包含民间自发自在的原生形态传统舞蹈，也包括舞蹈专业人士提炼加工创作的各种形态的舞台表演性民间舞。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4495" y="553085"/>
            <a:ext cx="4572000" cy="553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sym typeface="+mn-ea"/>
              </a:rPr>
              <a:t>一、中国民族民间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sym typeface="+mn-ea"/>
              </a:rPr>
              <a:t>舞的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sym typeface="+mn-ea"/>
              </a:rPr>
              <a:t>概念</a:t>
            </a:r>
            <a:endParaRPr lang="zh-CN" altLang="en-US" sz="24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1685" y="1918970"/>
            <a:ext cx="7291705" cy="16211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800">
                <a:solidFill>
                  <a:schemeClr val="dk1"/>
                </a:solidFill>
                <a:ea typeface="宋体" panose="02010600030101010101" pitchFamily="2" charset="-122"/>
              </a:rPr>
              <a:t>       </a:t>
            </a:r>
            <a:r>
              <a:rPr lang="en-US" altLang="zh-CN" sz="180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民族民间舞蹈不仅是各民族智慧的结晶，也体现出我国不同社会发展阶段的文化特征，具有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民族性、地方性、群众性、稳定性、自娱性、即兴性</a:t>
            </a:r>
            <a:r>
              <a:rPr lang="en-US" altLang="zh-CN" sz="180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等特征。</a:t>
            </a:r>
            <a:endParaRPr lang="en-US" altLang="zh-CN" sz="180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1475" y="458470"/>
            <a:ext cx="4572000" cy="553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sym typeface="+mn-ea"/>
              </a:rPr>
              <a:t>二、中国民族民间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sym typeface="+mn-ea"/>
              </a:rPr>
              <a:t>舞的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sym typeface="+mn-ea"/>
              </a:rPr>
              <a:t>特征</a:t>
            </a:r>
            <a:endParaRPr lang="zh-CN" altLang="en-US" sz="24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90195" y="1032510"/>
            <a:ext cx="1776730" cy="1637030"/>
            <a:chOff x="1166113" y="1950595"/>
            <a:chExt cx="1888871" cy="1865430"/>
          </a:xfrm>
        </p:grpSpPr>
        <p:sp>
          <p:nvSpPr>
            <p:cNvPr id="7" name="泪滴形 6"/>
            <p:cNvSpPr/>
            <p:nvPr/>
          </p:nvSpPr>
          <p:spPr>
            <a:xfrm rot="18900000" flipH="1">
              <a:off x="1166113" y="1950595"/>
              <a:ext cx="1888871" cy="1865430"/>
            </a:xfrm>
            <a:prstGeom prst="teardrop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泪滴形 12"/>
            <p:cNvSpPr/>
            <p:nvPr/>
          </p:nvSpPr>
          <p:spPr>
            <a:xfrm rot="18900000" flipH="1">
              <a:off x="1224726" y="2022128"/>
              <a:ext cx="1745629" cy="1722715"/>
            </a:xfrm>
            <a:prstGeom prst="teardrop">
              <a:avLst/>
            </a:prstGeom>
            <a:solidFill>
              <a:schemeClr val="accent3"/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006" name="文本框 27"/>
            <p:cNvSpPr txBox="1">
              <a:spLocks noChangeArrowheads="1"/>
            </p:cNvSpPr>
            <p:nvPr/>
          </p:nvSpPr>
          <p:spPr bwMode="auto">
            <a:xfrm>
              <a:off x="1522753" y="2626649"/>
              <a:ext cx="1096408" cy="488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民族性</a:t>
              </a:r>
              <a:endParaRPr kumimoji="0" lang="zh-CN" altLang="en-US" sz="2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625532" y="1370767"/>
            <a:ext cx="1776335" cy="1754290"/>
            <a:chOff x="2861122" y="1950734"/>
            <a:chExt cx="1888589" cy="1865151"/>
          </a:xfrm>
        </p:grpSpPr>
        <p:sp>
          <p:nvSpPr>
            <p:cNvPr id="3" name="椭圆 2"/>
            <p:cNvSpPr/>
            <p:nvPr/>
          </p:nvSpPr>
          <p:spPr>
            <a:xfrm>
              <a:off x="2861122" y="1950734"/>
              <a:ext cx="1888589" cy="1865151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993" name="椭圆 13"/>
            <p:cNvSpPr>
              <a:spLocks noChangeArrowheads="1"/>
            </p:cNvSpPr>
            <p:nvPr/>
          </p:nvSpPr>
          <p:spPr bwMode="auto">
            <a:xfrm>
              <a:off x="2933012" y="2021504"/>
              <a:ext cx="1744363" cy="172271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68271" tIns="34136" rIns="68271" bIns="34136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007" name="文本框 28"/>
            <p:cNvSpPr txBox="1">
              <a:spLocks noChangeArrowheads="1"/>
            </p:cNvSpPr>
            <p:nvPr/>
          </p:nvSpPr>
          <p:spPr bwMode="auto">
            <a:xfrm>
              <a:off x="3223274" y="2626648"/>
              <a:ext cx="1096408" cy="45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地方性</a:t>
              </a:r>
              <a:endParaRPr kumimoji="0" lang="zh-CN" altLang="en-US" sz="2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929822" y="1748592"/>
            <a:ext cx="1776335" cy="1754290"/>
            <a:chOff x="2861122" y="1950734"/>
            <a:chExt cx="1888589" cy="1865151"/>
          </a:xfrm>
        </p:grpSpPr>
        <p:sp>
          <p:nvSpPr>
            <p:cNvPr id="12" name="椭圆 11"/>
            <p:cNvSpPr/>
            <p:nvPr>
              <p:custDataLst>
                <p:tags r:id="rId1"/>
              </p:custDataLst>
            </p:nvPr>
          </p:nvSpPr>
          <p:spPr>
            <a:xfrm>
              <a:off x="2861122" y="1950734"/>
              <a:ext cx="1888589" cy="1865151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933012" y="2021504"/>
              <a:ext cx="1744363" cy="1722715"/>
            </a:xfrm>
            <a:prstGeom prst="ellipse">
              <a:avLst/>
            </a:prstGeom>
            <a:gradFill>
              <a:gsLst>
                <a:gs pos="0">
                  <a:srgbClr val="7B32B2"/>
                </a:gs>
                <a:gs pos="100000">
                  <a:srgbClr val="401A5D"/>
                </a:gs>
              </a:gsLst>
              <a:lin ang="5400000" scaled="0"/>
            </a:gradFill>
            <a:ln>
              <a:noFill/>
            </a:ln>
          </p:spPr>
          <p:txBody>
            <a:bodyPr lIns="68271" tIns="34136" rIns="68271" bIns="34136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文本框 28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223274" y="2626648"/>
              <a:ext cx="1096408" cy="45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群众性</a:t>
              </a:r>
              <a:endParaRPr kumimoji="0" lang="zh-CN" altLang="en-US" sz="2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293802" y="2184202"/>
            <a:ext cx="1776335" cy="1754290"/>
            <a:chOff x="2861122" y="1950734"/>
            <a:chExt cx="1888589" cy="1865151"/>
          </a:xfrm>
        </p:grpSpPr>
        <p:sp>
          <p:nvSpPr>
            <p:cNvPr id="16" name="椭圆 15"/>
            <p:cNvSpPr/>
            <p:nvPr>
              <p:custDataLst>
                <p:tags r:id="rId4"/>
              </p:custDataLst>
            </p:nvPr>
          </p:nvSpPr>
          <p:spPr>
            <a:xfrm>
              <a:off x="2861122" y="1950734"/>
              <a:ext cx="1888589" cy="1865151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椭圆 13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933012" y="2021504"/>
              <a:ext cx="1744363" cy="172271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68271" tIns="34136" rIns="68271" bIns="34136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文本框 28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223274" y="2626648"/>
              <a:ext cx="1096408" cy="45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稳定性</a:t>
              </a:r>
              <a:endParaRPr kumimoji="0" lang="zh-CN" altLang="en-US" sz="2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670627" y="2612827"/>
            <a:ext cx="1776335" cy="1754290"/>
            <a:chOff x="4555849" y="1950734"/>
            <a:chExt cx="1888589" cy="1865151"/>
          </a:xfrm>
        </p:grpSpPr>
        <p:sp>
          <p:nvSpPr>
            <p:cNvPr id="10" name="椭圆 9"/>
            <p:cNvSpPr/>
            <p:nvPr>
              <p:custDataLst>
                <p:tags r:id="rId7"/>
              </p:custDataLst>
            </p:nvPr>
          </p:nvSpPr>
          <p:spPr>
            <a:xfrm>
              <a:off x="4555849" y="1950734"/>
              <a:ext cx="1888589" cy="1865151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997" name="椭圆 16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4628006" y="2021504"/>
              <a:ext cx="1744363" cy="172271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68271" tIns="34136" rIns="68271" bIns="34136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008" name="文本框 29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5040636" y="2679308"/>
              <a:ext cx="1096408" cy="45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271" tIns="34136" rIns="68271" bIns="34136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自娱性</a:t>
              </a:r>
              <a:endParaRPr kumimoji="0" lang="zh-CN" altLang="en-US" sz="2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102064" y="3112441"/>
            <a:ext cx="1776600" cy="1754552"/>
            <a:chOff x="6250577" y="1950595"/>
            <a:chExt cx="1888871" cy="1865430"/>
          </a:xfrm>
        </p:grpSpPr>
        <p:sp>
          <p:nvSpPr>
            <p:cNvPr id="18" name="泪滴形 17"/>
            <p:cNvSpPr/>
            <p:nvPr/>
          </p:nvSpPr>
          <p:spPr>
            <a:xfrm rot="2700000">
              <a:off x="6262297" y="1938874"/>
              <a:ext cx="1865430" cy="1888871"/>
            </a:xfrm>
            <a:prstGeom prst="teardrop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泪滴形 18"/>
            <p:cNvSpPr/>
            <p:nvPr/>
          </p:nvSpPr>
          <p:spPr>
            <a:xfrm rot="2700000">
              <a:off x="6333030" y="2011303"/>
              <a:ext cx="1723965" cy="1744363"/>
            </a:xfrm>
            <a:prstGeom prst="teardrop">
              <a:avLst/>
            </a:prstGeom>
            <a:solidFill>
              <a:schemeClr val="accent4"/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009" name="文本框 30"/>
            <p:cNvSpPr txBox="1">
              <a:spLocks noChangeArrowheads="1"/>
            </p:cNvSpPr>
            <p:nvPr/>
          </p:nvSpPr>
          <p:spPr bwMode="auto">
            <a:xfrm>
              <a:off x="6627299" y="2608170"/>
              <a:ext cx="1176074" cy="457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271" tIns="34136" rIns="68271" bIns="34136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即兴性</a:t>
              </a:r>
              <a:endParaRPr kumimoji="0" lang="zh-CN" altLang="en-US" sz="2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5090" y="172720"/>
            <a:ext cx="4065905" cy="88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p>
            <a:pPr indent="284480"/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中国民族民间舞特征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31415" y="2263140"/>
            <a:ext cx="3692525" cy="497840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   </a:t>
            </a:r>
            <a:r>
              <a:rPr lang="zh-CN" altLang="en-US" sz="2100" b="1" dirty="0">
                <a:solidFill>
                  <a:srgbClr val="FFFFFF"/>
                </a:solidFill>
                <a:cs typeface="+mn-ea"/>
                <a:sym typeface="+mn-lt"/>
              </a:rPr>
              <a:t>中国民族民间</a:t>
            </a: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舞发展概况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51117" y="2088272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 dirty="0" smtClean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endParaRPr lang="zh-CN" altLang="en-US" sz="3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ags/tag21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ags/tag26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2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2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2"/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2"/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MH_CONTENTSID" val="290"/>
  <p:tag name="MH_SECTIONID" val="291,292,293,294,"/>
  <p:tag name="KSO_WPP_MARK_KEY" val="96ab9f3a-ef56-4154-ba60-01cc66e49e2a"/>
  <p:tag name="COMMONDATA" val="eyJoZGlkIjoiMzk2Y2EyOGE0ZDBhZTE0NzZhODk4NjdjMmMxZTkxOTIifQ=="/>
</p:tagLst>
</file>

<file path=ppt/tags/tag7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1"/>
</p:tagLst>
</file>

<file path=ppt/tags/tag8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1"/>
</p:tagLst>
</file>

<file path=ppt/tags/tag9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heme/theme1.xml><?xml version="1.0" encoding="utf-8"?>
<a:theme xmlns:a="http://schemas.openxmlformats.org/drawingml/2006/main" name="第一PPT，www.1ppt.com">
  <a:themeElements>
    <a:clrScheme name="自定义 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C10E4"/>
      </a:accent1>
      <a:accent2>
        <a:srgbClr val="2E76F1"/>
      </a:accent2>
      <a:accent3>
        <a:srgbClr val="CF137C"/>
      </a:accent3>
      <a:accent4>
        <a:srgbClr val="073AA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sy5ed5o">
      <a:majorFont>
        <a:latin typeface=""/>
        <a:ea typeface="微软雅黑"/>
        <a:cs typeface=""/>
      </a:majorFont>
      <a:minorFont>
        <a:latin typeface="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Autofit/>
      </a:bodyPr>
      <a:lstStyle>
        <a:defPPr indent="284480">
          <a:defRPr lang="zh-CN" sz="1800" b="0">
            <a:solidFill>
              <a:srgbClr val="000000"/>
            </a:solidFill>
            <a:ea typeface="宋体" panose="02010600030101010101" pitchFamily="2" charset="-122"/>
          </a:defRPr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6190</Words>
  <Application>WPS 演示</Application>
  <PresentationFormat>全屏显示(16:9)</PresentationFormat>
  <Paragraphs>333</Paragraphs>
  <Slides>45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6" baseType="lpstr">
      <vt:lpstr>Arial</vt:lpstr>
      <vt:lpstr>宋体</vt:lpstr>
      <vt:lpstr>Wingdings</vt:lpstr>
      <vt:lpstr>等线</vt:lpstr>
      <vt:lpstr>微软雅黑</vt:lpstr>
      <vt:lpstr>Calibri</vt:lpstr>
      <vt:lpstr>方正正黑简体</vt:lpstr>
      <vt:lpstr>黑体</vt:lpstr>
      <vt:lpstr>Calibri</vt:lpstr>
      <vt:lpstr>Arial Unicode MS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舞蹈培训</dc:title>
  <dc:creator>第一PPT</dc:creator>
  <cp:keywords>www.1ppt.com</cp:keywords>
  <dc:description>www.1ppt.com</dc:description>
  <cp:lastModifiedBy>原</cp:lastModifiedBy>
  <cp:revision>167</cp:revision>
  <dcterms:created xsi:type="dcterms:W3CDTF">2017-03-04T06:55:00Z</dcterms:created>
  <dcterms:modified xsi:type="dcterms:W3CDTF">2023-09-17T01:31:47Z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6ABB142889654AD09E486212E6EB104A_13</vt:lpwstr>
  </property>
  <property fmtid="{D5CDD505-2E9C-101B-9397-08002B2CF9AE}" pid="3" name="KSOProductBuildVer">
    <vt:lpwstr>2052-11.1.0.12132</vt:lpwstr>
  </property>
</Properties>
</file>